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2" r:id="rId1"/>
  </p:sldMasterIdLst>
  <p:notesMasterIdLst>
    <p:notesMasterId r:id="rId26"/>
  </p:notesMasterIdLst>
  <p:sldIdLst>
    <p:sldId id="256" r:id="rId2"/>
    <p:sldId id="534" r:id="rId3"/>
    <p:sldId id="535" r:id="rId4"/>
    <p:sldId id="536" r:id="rId5"/>
    <p:sldId id="537" r:id="rId6"/>
    <p:sldId id="539" r:id="rId7"/>
    <p:sldId id="540" r:id="rId8"/>
    <p:sldId id="521" r:id="rId9"/>
    <p:sldId id="522" r:id="rId10"/>
    <p:sldId id="523" r:id="rId11"/>
    <p:sldId id="524" r:id="rId12"/>
    <p:sldId id="525" r:id="rId13"/>
    <p:sldId id="538" r:id="rId14"/>
    <p:sldId id="526" r:id="rId15"/>
    <p:sldId id="541" r:id="rId16"/>
    <p:sldId id="542" r:id="rId17"/>
    <p:sldId id="528" r:id="rId18"/>
    <p:sldId id="543" r:id="rId19"/>
    <p:sldId id="332" r:id="rId20"/>
    <p:sldId id="333" r:id="rId21"/>
    <p:sldId id="341" r:id="rId22"/>
    <p:sldId id="338" r:id="rId23"/>
    <p:sldId id="340" r:id="rId24"/>
    <p:sldId id="533" r:id="rId2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総論（担当）" id="{67607B8A-8324-4945-9CBE-688BC306274D}">
          <p14:sldIdLst>
            <p14:sldId id="256"/>
          </p14:sldIdLst>
        </p14:section>
        <p14:section name="プロジェクト1 （吉本）" id="{3B197DFB-4D4D-6F43-A872-2327AF383A97}">
          <p14:sldIdLst>
            <p14:sldId id="534"/>
            <p14:sldId id="535"/>
            <p14:sldId id="536"/>
            <p14:sldId id="537"/>
            <p14:sldId id="539"/>
            <p14:sldId id="540"/>
          </p14:sldIdLst>
        </p14:section>
        <p14:section name="プロジェクト2（栗原）" id="{F020316C-899D-FB48-9530-85D230F76E73}">
          <p14:sldIdLst>
            <p14:sldId id="521"/>
            <p14:sldId id="522"/>
            <p14:sldId id="523"/>
            <p14:sldId id="524"/>
          </p14:sldIdLst>
        </p14:section>
        <p14:section name="プロジェクト3（内山）" id="{D4A8F0A2-80DB-AB43-9ACD-3F875685A9A6}">
          <p14:sldIdLst>
            <p14:sldId id="525"/>
            <p14:sldId id="538"/>
            <p14:sldId id="526"/>
            <p14:sldId id="541"/>
            <p14:sldId id="542"/>
            <p14:sldId id="528"/>
            <p14:sldId id="543"/>
          </p14:sldIdLst>
        </p14:section>
        <p14:section name="プロジェクト4（宮田）" id="{D716C79B-57EE-0646-97F1-4B4EE7554D24}">
          <p14:sldIdLst>
            <p14:sldId id="332"/>
            <p14:sldId id="333"/>
            <p14:sldId id="341"/>
            <p14:sldId id="338"/>
            <p14:sldId id="340"/>
          </p14:sldIdLst>
        </p14:section>
        <p14:section name="まとめスライド" id="{3A9D2FEC-A5F0-A743-9469-0AB850B80965}">
          <p14:sldIdLst>
            <p14:sldId id="5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テーマ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淡色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淡色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淡色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間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/>
    <p:restoredTop sz="94745"/>
  </p:normalViewPr>
  <p:slideViewPr>
    <p:cSldViewPr snapToGrid="0" snapToObjects="1">
      <p:cViewPr varScale="1">
        <p:scale>
          <a:sx n="108" d="100"/>
          <a:sy n="108" d="100"/>
        </p:scale>
        <p:origin x="424" y="200"/>
      </p:cViewPr>
      <p:guideLst>
        <p:guide orient="horz" pos="2160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7C856-44FB-D54E-A9DE-F9F652BE08B2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74FD-3E5E-A946-B466-D1933D203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71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74FD-3E5E-A946-B466-D1933D2038C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25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バーンアウト現状評価（</a:t>
            </a:r>
            <a:r>
              <a:rPr lang="en-US" altLang="ja-JP" dirty="0"/>
              <a:t>3</a:t>
            </a:r>
            <a:r>
              <a:rPr lang="ja-JP" altLang="en-US" dirty="0"/>
              <a:t>つのドメインのどれかにフォーカスする）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74FD-3E5E-A946-B466-D1933D2038C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778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情報をあげるラインと基準があった方がいい</a:t>
            </a:r>
            <a:endParaRPr kumimoji="1" lang="en-US" altLang="ja-JP" dirty="0"/>
          </a:p>
          <a:p>
            <a:r>
              <a:rPr kumimoji="1" lang="ja-JP" altLang="en-US" dirty="0"/>
              <a:t>定期的に</a:t>
            </a:r>
            <a:r>
              <a:rPr kumimoji="1" lang="en-US" altLang="ja-JP" dirty="0"/>
              <a:t>10</a:t>
            </a:r>
            <a:r>
              <a:rPr kumimoji="1" lang="ja-JP" altLang="en-US" dirty="0"/>
              <a:t>分間のおしゃべり</a:t>
            </a:r>
            <a:r>
              <a:rPr kumimoji="1" lang="en-US" altLang="ja-JP" dirty="0"/>
              <a:t>→</a:t>
            </a:r>
            <a:r>
              <a:rPr kumimoji="1" lang="ja-JP" altLang="en-US" dirty="0"/>
              <a:t>根拠あるの？</a:t>
            </a:r>
            <a:endParaRPr kumimoji="1" lang="en-US" altLang="ja-JP" dirty="0"/>
          </a:p>
          <a:p>
            <a:r>
              <a:rPr kumimoji="1" lang="ja-JP" altLang="en-US" dirty="0"/>
              <a:t>決まった質問フォームはあるのか？</a:t>
            </a:r>
            <a:endParaRPr kumimoji="1" lang="en-US" altLang="ja-JP" dirty="0"/>
          </a:p>
          <a:p>
            <a:r>
              <a:rPr kumimoji="1" lang="ja-JP" altLang="en-US" dirty="0"/>
              <a:t>メンター決め方</a:t>
            </a:r>
            <a:r>
              <a:rPr kumimoji="1" lang="en-US" altLang="ja-JP" dirty="0"/>
              <a:t>→</a:t>
            </a:r>
            <a:r>
              <a:rPr kumimoji="1" lang="ja-JP" altLang="en-US" dirty="0"/>
              <a:t>基本的情報をもとにメンティを選ばせる。ブログ作成。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74FD-3E5E-A946-B466-D1933D2038C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903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74FD-3E5E-A946-B466-D1933D2038C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490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74FD-3E5E-A946-B466-D1933D2038C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93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F684-4C55-F140-8B6C-07F7D16C507A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2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F684-4C55-F140-8B6C-07F7D16C507A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7E0B-88E3-8D4C-8D0B-922C192AF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36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F684-4C55-F140-8B6C-07F7D16C507A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7E0B-88E3-8D4C-8D0B-922C192AF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81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F684-4C55-F140-8B6C-07F7D16C507A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7E0B-88E3-8D4C-8D0B-922C192AF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95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F684-4C55-F140-8B6C-07F7D16C507A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7E0B-88E3-8D4C-8D0B-922C192AF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3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F684-4C55-F140-8B6C-07F7D16C507A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7E0B-88E3-8D4C-8D0B-922C192AF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44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F684-4C55-F140-8B6C-07F7D16C507A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7E0B-88E3-8D4C-8D0B-922C192AF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9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F684-4C55-F140-8B6C-07F7D16C507A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7E0B-88E3-8D4C-8D0B-922C192AF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49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F684-4C55-F140-8B6C-07F7D16C507A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7E0B-88E3-8D4C-8D0B-922C192AF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45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F684-4C55-F140-8B6C-07F7D16C507A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0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/>
              <a:t>Click icon to add picture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F684-4C55-F140-8B6C-07F7D16C507A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7E0B-88E3-8D4C-8D0B-922C192AF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2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EF684-4C55-F140-8B6C-07F7D16C507A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E7E0B-88E3-8D4C-8D0B-922C192AF8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1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9870" y="1924028"/>
            <a:ext cx="7933288" cy="20974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ja" altLang="en-US" sz="3600" b="1" dirty="0">
                <a:effectLst>
                  <a:glow rad="228600">
                    <a:schemeClr val="bg1">
                      <a:alpha val="98000"/>
                    </a:schemeClr>
                  </a:glow>
                </a:effectLst>
                <a:cs typeface="Helvetica Neue"/>
              </a:rPr>
              <a:t>チーフレジデントプロジェクト企画</a:t>
            </a:r>
            <a:r>
              <a:rPr lang="ja-JP" altLang="en-US" sz="3600" b="1">
                <a:effectLst>
                  <a:glow rad="228600">
                    <a:schemeClr val="bg1">
                      <a:alpha val="98000"/>
                    </a:schemeClr>
                  </a:glow>
                </a:effectLst>
                <a:cs typeface="Helvetica Neue"/>
              </a:rPr>
              <a:t>案</a:t>
            </a:r>
            <a:br>
              <a:rPr lang="en-US" altLang="ja-JP" sz="6000" b="1" dirty="0">
                <a:effectLst>
                  <a:glow rad="228600">
                    <a:schemeClr val="bg1">
                      <a:alpha val="98000"/>
                    </a:schemeClr>
                  </a:glow>
                </a:effectLst>
                <a:cs typeface="Helvetica Neue"/>
              </a:rPr>
            </a:br>
            <a:r>
              <a:rPr lang="en-US" altLang="ja-JP" sz="6000" b="1" dirty="0">
                <a:effectLst>
                  <a:glow rad="228600">
                    <a:schemeClr val="bg1">
                      <a:alpha val="98000"/>
                    </a:schemeClr>
                  </a:glow>
                </a:effectLst>
                <a:cs typeface="Helvetica Neue"/>
              </a:rPr>
              <a:t>“</a:t>
            </a:r>
            <a:r>
              <a:rPr lang="ja" altLang="en-US" sz="6000" b="1" dirty="0">
                <a:effectLst>
                  <a:glow rad="228600">
                    <a:schemeClr val="bg1">
                      <a:alpha val="98000"/>
                    </a:schemeClr>
                  </a:glow>
                </a:effectLst>
                <a:cs typeface="Helvetica Neue"/>
              </a:rPr>
              <a:t>バーンアウト</a:t>
            </a:r>
            <a:r>
              <a:rPr lang="ja-JP" altLang="en-US" sz="6000" b="1">
                <a:effectLst>
                  <a:glow rad="228600">
                    <a:schemeClr val="bg1">
                      <a:alpha val="98000"/>
                    </a:schemeClr>
                  </a:glow>
                </a:effectLst>
                <a:cs typeface="Helvetica Neue"/>
              </a:rPr>
              <a:t>予防</a:t>
            </a:r>
            <a:r>
              <a:rPr lang="en-US" altLang="ja-JP" sz="6000" b="1" dirty="0">
                <a:effectLst>
                  <a:glow rad="228600">
                    <a:schemeClr val="bg1">
                      <a:alpha val="98000"/>
                    </a:schemeClr>
                  </a:glow>
                </a:effectLst>
                <a:cs typeface="Helvetica Neue"/>
              </a:rPr>
              <a:t>”</a:t>
            </a:r>
            <a:endParaRPr kumimoji="1" lang="ja-JP" altLang="en-US" sz="6000" b="1" dirty="0">
              <a:effectLst>
                <a:glow rad="228600">
                  <a:schemeClr val="bg1">
                    <a:alpha val="98000"/>
                  </a:schemeClr>
                </a:glow>
              </a:effectLst>
              <a:cs typeface="Helvetica Neue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177953" y="4494041"/>
            <a:ext cx="6775393" cy="1297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" altLang="en-US" sz="2800" dirty="0"/>
              <a:t>吉本隆晃，栗原 健，内山昌博，宮田豊大</a:t>
            </a:r>
            <a:endParaRPr lang="en-US" altLang="ja" sz="2800" dirty="0"/>
          </a:p>
          <a:p>
            <a:pPr algn="ctr">
              <a:lnSpc>
                <a:spcPct val="150000"/>
              </a:lnSpc>
            </a:pPr>
            <a:r>
              <a:rPr lang="ja" altLang="en-US" sz="2800" dirty="0">
                <a:effectLst>
                  <a:glow rad="228600">
                    <a:schemeClr val="bg1">
                      <a:alpha val="98000"/>
                    </a:schemeClr>
                  </a:glow>
                </a:effectLst>
                <a:cs typeface="Helvetica Neue"/>
              </a:rPr>
              <a:t>マネージメント班</a:t>
            </a:r>
            <a:r>
              <a:rPr lang="ja-JP" altLang="en-US" sz="2800">
                <a:effectLst>
                  <a:glow rad="228600">
                    <a:schemeClr val="bg1">
                      <a:alpha val="98000"/>
                    </a:schemeClr>
                  </a:glow>
                </a:effectLst>
                <a:cs typeface="Helvetica Neue"/>
              </a:rPr>
              <a:t>一同</a:t>
            </a:r>
            <a:endParaRPr lang="en-US" altLang="ja" sz="2800" dirty="0"/>
          </a:p>
        </p:txBody>
      </p:sp>
    </p:spTree>
    <p:extLst>
      <p:ext uri="{BB962C8B-B14F-4D97-AF65-F5344CB8AC3E}">
        <p14:creationId xmlns:p14="http://schemas.microsoft.com/office/powerpoint/2010/main" val="216488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36FE-FBF9-6F4B-9F5B-C9365281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" b="1" dirty="0"/>
              <a:t>“</a:t>
            </a:r>
            <a:r>
              <a:rPr lang="ja-JP" altLang="en-US" b="1" dirty="0"/>
              <a:t>防げ！他院での</a:t>
            </a:r>
            <a:r>
              <a:rPr lang="en-US" altLang="ja-JP" b="1" dirty="0"/>
              <a:t>Burnout</a:t>
            </a:r>
            <a:r>
              <a:rPr kumimoji="1" lang="en-US" altLang="ja" b="1" dirty="0"/>
              <a:t>”</a:t>
            </a:r>
            <a:endParaRPr kumimoji="1" lang="ja-JP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CA2D0-7904-2047-A4CB-2869A26AC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8048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dirty="0"/>
              <a:t>他院ローテート中の半ばにテレビ電話で面談を行う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研修医、チーフレジデント、他院指導医やチーフレジデント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dirty="0"/>
              <a:t>Face to face</a:t>
            </a:r>
            <a:r>
              <a:rPr lang="ja-JP" altLang="en-US" dirty="0"/>
              <a:t>で</a:t>
            </a:r>
            <a:r>
              <a:rPr lang="en-US" altLang="ja-JP" dirty="0"/>
              <a:t>General Appearance</a:t>
            </a:r>
            <a:r>
              <a:rPr lang="ja-JP" altLang="en-US" dirty="0"/>
              <a:t>を確認する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2DC95C-C492-064C-A051-9A8789A9136B}"/>
              </a:ext>
            </a:extLst>
          </p:cNvPr>
          <p:cNvSpPr/>
          <p:nvPr/>
        </p:nvSpPr>
        <p:spPr>
          <a:xfrm>
            <a:off x="457200" y="6308725"/>
            <a:ext cx="2393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/>
              <a:t>栗原健</a:t>
            </a:r>
            <a:r>
              <a:rPr lang="zh-TW" altLang="en-US" sz="1600" dirty="0"/>
              <a:t>（</a:t>
            </a:r>
            <a:r>
              <a:rPr lang="ja-JP" altLang="en-US" sz="1600"/>
              <a:t>浦添</a:t>
            </a:r>
            <a:r>
              <a:rPr lang="en-US" altLang="zh-TW" sz="1600" dirty="0"/>
              <a:t>) “</a:t>
            </a:r>
            <a:r>
              <a:rPr lang="ja-JP" altLang="en-US" sz="1600"/>
              <a:t>タイトル</a:t>
            </a:r>
            <a:r>
              <a:rPr lang="en-US" altLang="zh-TW" sz="1600" dirty="0"/>
              <a:t>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907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36FE-FBF9-6F4B-9F5B-C9365281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" altLang="en-US" b="1" dirty="0"/>
              <a:t>プロジェクトをどう進行させるか？</a:t>
            </a:r>
            <a:endParaRPr kumimoji="1" lang="ja-JP" alt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CA2D0-7904-2047-A4CB-2869A26AC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パイロットスタディを兼ねて面談を行う人数を絞って実施する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他院：</a:t>
            </a:r>
            <a:r>
              <a:rPr lang="en-US" altLang="ja-JP" dirty="0"/>
              <a:t>Burnout</a:t>
            </a:r>
            <a:r>
              <a:rPr lang="ja-JP" altLang="en-US" dirty="0"/>
              <a:t>した事例があったところ</a:t>
            </a:r>
            <a:endParaRPr lang="en-US" altLang="ja-JP" dirty="0"/>
          </a:p>
          <a:p>
            <a:r>
              <a:rPr lang="ja-JP" altLang="en-US" dirty="0"/>
              <a:t>研修医：</a:t>
            </a:r>
            <a:r>
              <a:rPr lang="en-US" altLang="ja-JP" dirty="0"/>
              <a:t>Burnout</a:t>
            </a:r>
            <a:r>
              <a:rPr lang="ja-JP" altLang="en-US" dirty="0"/>
              <a:t>している兆候があった人</a:t>
            </a:r>
            <a:endParaRPr lang="en-US" altLang="ja-JP" dirty="0"/>
          </a:p>
          <a:p>
            <a:endParaRPr lang="en-US" altLang="ja" dirty="0"/>
          </a:p>
          <a:p>
            <a:r>
              <a:rPr lang="ja-JP" altLang="en-US" dirty="0"/>
              <a:t>チーフレジデントも</a:t>
            </a:r>
            <a:r>
              <a:rPr lang="en-US" altLang="ja-JP" dirty="0"/>
              <a:t>Burnout</a:t>
            </a:r>
            <a:r>
              <a:rPr lang="ja-JP" altLang="en-US" dirty="0"/>
              <a:t>しないシステムを作成する</a:t>
            </a:r>
            <a:endParaRPr lang="en-US" altLang="j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2D122-12A9-2A4E-84EA-E9E99B48FC42}"/>
              </a:ext>
            </a:extLst>
          </p:cNvPr>
          <p:cNvSpPr/>
          <p:nvPr/>
        </p:nvSpPr>
        <p:spPr>
          <a:xfrm>
            <a:off x="457200" y="6308725"/>
            <a:ext cx="2393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/>
              <a:t>栗原健</a:t>
            </a:r>
            <a:r>
              <a:rPr lang="zh-TW" altLang="en-US" sz="1600" dirty="0"/>
              <a:t>（</a:t>
            </a:r>
            <a:r>
              <a:rPr lang="ja-JP" altLang="en-US" sz="1600"/>
              <a:t>浦添</a:t>
            </a:r>
            <a:r>
              <a:rPr lang="en-US" altLang="zh-TW" sz="1600" dirty="0"/>
              <a:t>) “</a:t>
            </a:r>
            <a:r>
              <a:rPr lang="ja-JP" altLang="en-US" sz="1600"/>
              <a:t>タイトル</a:t>
            </a:r>
            <a:r>
              <a:rPr lang="en-US" altLang="zh-TW" sz="1600" dirty="0"/>
              <a:t>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534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3931-ECC7-E442-A363-DFF5E8A74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Japan Burnout Early Detection (JBED) project</a:t>
            </a:r>
            <a:br>
              <a:rPr lang="en-US" altLang="ja-JP" dirty="0"/>
            </a:br>
            <a:r>
              <a:rPr lang="en-US" altLang="ja-JP" dirty="0"/>
              <a:t>〜ASSIST system</a:t>
            </a:r>
            <a:r>
              <a:rPr lang="ja-JP" altLang="en-US"/>
              <a:t>の導入</a:t>
            </a:r>
            <a:r>
              <a:rPr lang="en-US" altLang="ja-JP" dirty="0"/>
              <a:t>〜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F256E-6143-5D49-8303-6AAD63AAB5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>
                <a:solidFill>
                  <a:schemeClr val="tx1"/>
                </a:solidFill>
              </a:rPr>
              <a:t>内山昌博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水戸協同病院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05D80A-A894-AF40-9E1B-5CDD12EADD3D}"/>
              </a:ext>
            </a:extLst>
          </p:cNvPr>
          <p:cNvSpPr txBox="1">
            <a:spLocks/>
          </p:cNvSpPr>
          <p:nvPr/>
        </p:nvSpPr>
        <p:spPr>
          <a:xfrm>
            <a:off x="679450" y="701458"/>
            <a:ext cx="7772400" cy="66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" altLang="en-US" sz="3600" dirty="0"/>
              <a:t>バーンアウト</a:t>
            </a:r>
            <a:r>
              <a:rPr lang="ja-JP" altLang="en-US" sz="3600"/>
              <a:t>予防</a:t>
            </a:r>
            <a:r>
              <a:rPr lang="ja" altLang="en-US" sz="3600" dirty="0"/>
              <a:t>プロジェクト</a:t>
            </a:r>
            <a:r>
              <a:rPr lang="en-US" altLang="ja" sz="3600" dirty="0"/>
              <a:t> No.3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757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152E913-D81D-144F-9008-C19B7F39C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4211"/>
            <a:ext cx="9144000" cy="54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6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36FE-FBF9-6F4B-9F5B-C9365281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ja-JP" altLang="en-US" b="1"/>
              <a:t>日本における</a:t>
            </a:r>
            <a:r>
              <a:rPr kumimoji="1" lang="en-US" altLang="ja-JP" b="1" dirty="0"/>
              <a:t>Burnout</a:t>
            </a:r>
            <a:r>
              <a:rPr kumimoji="1" lang="ja-JP" altLang="en-US" b="1"/>
              <a:t>の課題は？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CA2D0-7904-2047-A4CB-2869A26AC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バーンアウトを個人の責任にしがち（弱さ）</a:t>
            </a:r>
            <a:endParaRPr kumimoji="1" lang="en-US" altLang="ja-JP" dirty="0"/>
          </a:p>
          <a:p>
            <a:r>
              <a:rPr kumimoji="1" lang="ja-JP" altLang="en-US"/>
              <a:t>日本の現状としてバーンアウトをチェックできるシステムが少ない</a:t>
            </a:r>
            <a:endParaRPr kumimoji="1" lang="en-US" altLang="ja-JP" dirty="0"/>
          </a:p>
          <a:p>
            <a:r>
              <a:rPr kumimoji="1" lang="ja-JP" altLang="en-US"/>
              <a:t>システムがある病院も人や時間の負担がかかる問題点がある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→ 個人の能力に依存せず、負担が少なくかつ、継続可能なシステムの導入が求められる</a:t>
            </a:r>
            <a:endParaRPr kumimoji="1" lang="en-US" altLang="ja-JP" dirty="0"/>
          </a:p>
          <a:p>
            <a:endParaRPr lang="en-US" altLang="ja" dirty="0"/>
          </a:p>
        </p:txBody>
      </p:sp>
    </p:spTree>
    <p:extLst>
      <p:ext uri="{BB962C8B-B14F-4D97-AF65-F5344CB8AC3E}">
        <p14:creationId xmlns:p14="http://schemas.microsoft.com/office/powerpoint/2010/main" val="2455382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CB3668-B033-EA4E-976D-11B0B7D6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ASSIST system</a:t>
            </a:r>
            <a:r>
              <a:rPr lang="ja-JP" altLang="en-US"/>
              <a:t>の導入！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EFDD49-45E7-9E47-8F90-BF2EB42A5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</a:t>
            </a:r>
            <a:r>
              <a:rPr kumimoji="1" lang="ja-JP" altLang="en-US"/>
              <a:t>：</a:t>
            </a:r>
            <a:r>
              <a:rPr kumimoji="1" lang="en-US" altLang="ja-JP" dirty="0">
                <a:solidFill>
                  <a:srgbClr val="FF0000"/>
                </a:solidFill>
              </a:rPr>
              <a:t>A</a:t>
            </a:r>
            <a:r>
              <a:rPr kumimoji="1" lang="en-US" altLang="ja-JP" dirty="0"/>
              <a:t>utonomic</a:t>
            </a:r>
            <a:r>
              <a:rPr kumimoji="1" lang="ja-JP" altLang="en-US"/>
              <a:t> </a:t>
            </a:r>
            <a:endParaRPr kumimoji="1" lang="en-US" altLang="ja-JP" dirty="0"/>
          </a:p>
          <a:p>
            <a:r>
              <a:rPr lang="en-US" altLang="ja-JP" dirty="0"/>
              <a:t>SS</a:t>
            </a:r>
            <a:r>
              <a:rPr lang="ja-JP" altLang="en-US"/>
              <a:t>：</a:t>
            </a:r>
            <a:r>
              <a:rPr lang="en-US" altLang="ja-JP" dirty="0">
                <a:solidFill>
                  <a:srgbClr val="FF0000"/>
                </a:solidFill>
              </a:rPr>
              <a:t>S</a:t>
            </a:r>
            <a:r>
              <a:rPr lang="en-US" altLang="ja-JP" dirty="0"/>
              <a:t>mile </a:t>
            </a:r>
            <a:r>
              <a:rPr lang="en-US" altLang="ja-JP" dirty="0">
                <a:solidFill>
                  <a:srgbClr val="FF0000"/>
                </a:solidFill>
              </a:rPr>
              <a:t>S</a:t>
            </a:r>
            <a:r>
              <a:rPr lang="en-US" altLang="ja-JP" dirty="0"/>
              <a:t>cale</a:t>
            </a:r>
            <a:r>
              <a:rPr lang="ja-JP" altLang="en-US"/>
              <a:t> </a:t>
            </a:r>
            <a:endParaRPr kumimoji="1" lang="en-US" altLang="ja-JP" dirty="0"/>
          </a:p>
          <a:p>
            <a:r>
              <a:rPr lang="en-US" altLang="ja-JP" dirty="0"/>
              <a:t>I</a:t>
            </a:r>
            <a:r>
              <a:rPr lang="ja-JP" altLang="en-US"/>
              <a:t>：</a:t>
            </a:r>
            <a:r>
              <a:rPr lang="en-US" altLang="ja-JP" dirty="0">
                <a:solidFill>
                  <a:srgbClr val="FF0000"/>
                </a:solidFill>
              </a:rPr>
              <a:t>I</a:t>
            </a:r>
            <a:r>
              <a:rPr lang="en-US" altLang="ja-JP" dirty="0"/>
              <a:t>nternet of Things (IoT)</a:t>
            </a:r>
          </a:p>
          <a:p>
            <a:r>
              <a:rPr kumimoji="1" lang="en-US" altLang="ja-JP" dirty="0"/>
              <a:t>S</a:t>
            </a:r>
            <a:r>
              <a:rPr kumimoji="1" lang="ja-JP" altLang="en-US"/>
              <a:t>：</a:t>
            </a:r>
            <a:r>
              <a:rPr kumimoji="1" lang="en-US" altLang="ja-JP" dirty="0">
                <a:solidFill>
                  <a:srgbClr val="FF0000"/>
                </a:solidFill>
              </a:rPr>
              <a:t>S</a:t>
            </a:r>
            <a:r>
              <a:rPr kumimoji="1" lang="en-US" altLang="ja-JP" dirty="0"/>
              <a:t>leep</a:t>
            </a:r>
            <a:r>
              <a:rPr lang="en-US" altLang="ja-JP" dirty="0"/>
              <a:t> </a:t>
            </a:r>
            <a:r>
              <a:rPr lang="ja-JP" altLang="en-US"/>
              <a:t>アプリ</a:t>
            </a:r>
            <a:endParaRPr kumimoji="1" lang="en-US" altLang="ja-JP" dirty="0"/>
          </a:p>
          <a:p>
            <a:r>
              <a:rPr lang="en-US" altLang="ja-JP" dirty="0"/>
              <a:t>T</a:t>
            </a:r>
            <a:r>
              <a:rPr lang="ja-JP" altLang="en-US"/>
              <a:t>：</a:t>
            </a:r>
            <a:r>
              <a:rPr lang="en-US" altLang="ja-JP" dirty="0">
                <a:solidFill>
                  <a:srgbClr val="FF0000"/>
                </a:solidFill>
              </a:rPr>
              <a:t>T</a:t>
            </a:r>
            <a:r>
              <a:rPr lang="en-US" altLang="ja-JP" dirty="0"/>
              <a:t>ime card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222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8CBE8-E249-7C4A-9BFC-C7381D0C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3" y="1249724"/>
            <a:ext cx="4360987" cy="745270"/>
          </a:xfrm>
        </p:spPr>
        <p:txBody>
          <a:bodyPr>
            <a:normAutofit fontScale="90000"/>
          </a:bodyPr>
          <a:lstStyle/>
          <a:p>
            <a:r>
              <a:rPr lang="ja-JP" altLang="en-US"/>
              <a:t>顔認識を利用した打刻システムの導入</a:t>
            </a:r>
            <a:br>
              <a:rPr lang="en-US" altLang="ja-JP" dirty="0"/>
            </a:b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1FBA051-0E8F-F141-BF10-AA1A4904F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262" y="422031"/>
            <a:ext cx="3209431" cy="614289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2D093E-5D4E-534A-8DC5-D5846A9106C7}"/>
              </a:ext>
            </a:extLst>
          </p:cNvPr>
          <p:cNvSpPr/>
          <p:nvPr/>
        </p:nvSpPr>
        <p:spPr>
          <a:xfrm>
            <a:off x="457198" y="2962980"/>
            <a:ext cx="3634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/>
              <a:t>定量化とビッグデータの蓄積</a:t>
            </a:r>
            <a:endParaRPr lang="en-US" altLang="ja-JP" sz="2400" dirty="0"/>
          </a:p>
          <a:p>
            <a:r>
              <a:rPr lang="ja-JP" altLang="en-US" sz="2400"/>
              <a:t>→</a:t>
            </a:r>
            <a:r>
              <a:rPr lang="en-US" altLang="ja-JP" sz="2400" dirty="0"/>
              <a:t> early detection</a:t>
            </a:r>
            <a:r>
              <a:rPr lang="ja-JP" altLang="en-US" sz="2400"/>
              <a:t>できる</a:t>
            </a:r>
            <a:endParaRPr lang="en-US" altLang="ja-JP" sz="2400" dirty="0"/>
          </a:p>
          <a:p>
            <a:r>
              <a:rPr lang="ja-JP" altLang="en-US" sz="2400"/>
              <a:t>システムを</a:t>
            </a:r>
            <a:r>
              <a:rPr lang="en-US" altLang="ja-JP" sz="2400" dirty="0"/>
              <a:t>JACRA</a:t>
            </a:r>
            <a:r>
              <a:rPr lang="ja-JP" altLang="en-US" sz="2400"/>
              <a:t>から世界に発信する</a:t>
            </a:r>
            <a:endParaRPr lang="en-US" altLang="ja-JP" sz="24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AF6C596-6E7E-AC4E-9E69-7CBB53ADA115}"/>
              </a:ext>
            </a:extLst>
          </p:cNvPr>
          <p:cNvSpPr/>
          <p:nvPr/>
        </p:nvSpPr>
        <p:spPr>
          <a:xfrm>
            <a:off x="2677990" y="5873261"/>
            <a:ext cx="1724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日立</a:t>
            </a:r>
            <a:r>
              <a:rPr lang="en-US" altLang="ja-JP" dirty="0" err="1"/>
              <a:t>MyLifePal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4220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36FE-FBF9-6F4B-9F5B-C9365281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" altLang="en-US" b="1" dirty="0"/>
              <a:t>プロジェクトをどう進行させるか？</a:t>
            </a:r>
            <a:endParaRPr kumimoji="1" lang="ja-JP" alt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CA2D0-7904-2047-A4CB-2869A26AC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/>
              <a:t>サポートできる人，体制は</a:t>
            </a:r>
            <a:r>
              <a:rPr lang="ja" altLang="en-US" dirty="0"/>
              <a:t>どう組むのか</a:t>
            </a:r>
            <a:endParaRPr lang="en-US" altLang="ja" dirty="0"/>
          </a:p>
          <a:p>
            <a:pPr marL="0" indent="0">
              <a:buNone/>
            </a:pPr>
            <a:r>
              <a:rPr lang="en-US" altLang="ja" dirty="0"/>
              <a:t> </a:t>
            </a:r>
            <a:r>
              <a:rPr lang="ja-JP" altLang="en-US">
                <a:solidFill>
                  <a:srgbClr val="FF0000"/>
                </a:solidFill>
              </a:rPr>
              <a:t>日本バーンアウト委員会の発足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Japan Burnout Early Detection (JBED) committee</a:t>
            </a:r>
            <a:r>
              <a:rPr lang="ja" altLang="en-US" dirty="0"/>
              <a:t>　</a:t>
            </a:r>
            <a:endParaRPr lang="en-US" altLang="ja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" altLang="en-US" dirty="0"/>
              <a:t>パイロット</a:t>
            </a:r>
            <a:r>
              <a:rPr lang="ja-JP" altLang="en-US"/>
              <a:t>スタディの実施は？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水戸協同病院で試験的に実施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/>
              <a:t>期間：</a:t>
            </a:r>
            <a:r>
              <a:rPr lang="en-US" altLang="ja-JP" dirty="0"/>
              <a:t>1</a:t>
            </a:r>
            <a:r>
              <a:rPr lang="ja-JP" altLang="en-US"/>
              <a:t>年間</a:t>
            </a:r>
            <a:endParaRPr lang="en-US" altLang="ja-JP" dirty="0"/>
          </a:p>
          <a:p>
            <a:r>
              <a:rPr lang="ja-JP" altLang="en-US"/>
              <a:t>予算：</a:t>
            </a:r>
            <a:r>
              <a:rPr lang="en-US" altLang="ja-JP" dirty="0"/>
              <a:t>10</a:t>
            </a:r>
            <a:r>
              <a:rPr lang="ja-JP" altLang="en-US"/>
              <a:t>万円（では足りない！）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2066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4B927B-C630-3E48-862B-71371DDF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JBED</a:t>
            </a:r>
            <a:r>
              <a:rPr kumimoji="1" lang="ja-JP" altLang="en-US"/>
              <a:t>設立宣言！！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F112DC5-20CE-7B49-8894-75738937B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08" y="1628306"/>
            <a:ext cx="5700316" cy="43056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6C50336-B465-CE4F-8584-D77CB15B2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98" y="5076092"/>
            <a:ext cx="3706843" cy="106850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5DB0C-D0A9-D445-9769-C39386998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541" y="2627902"/>
            <a:ext cx="1270000" cy="72429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F29E3A-1593-4444-AA5C-ED332ABABE7D}"/>
              </a:ext>
            </a:extLst>
          </p:cNvPr>
          <p:cNvSpPr/>
          <p:nvPr/>
        </p:nvSpPr>
        <p:spPr>
          <a:xfrm>
            <a:off x="4315540" y="5139592"/>
            <a:ext cx="403509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0070C0"/>
                </a:solidFill>
              </a:rPr>
              <a:t>Japan Burnout Early Detection</a:t>
            </a:r>
            <a:endParaRPr lang="en-US" altLang="j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18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504EBC-A719-0B47-BCD4-73FB250CA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446" y="-338318"/>
            <a:ext cx="7772400" cy="2387600"/>
          </a:xfrm>
        </p:spPr>
        <p:txBody>
          <a:bodyPr>
            <a:normAutofit/>
          </a:bodyPr>
          <a:lstStyle/>
          <a:p>
            <a:r>
              <a:rPr kumimoji="1" lang="en-US" altLang="ja-JP" sz="4400" dirty="0"/>
              <a:t> </a:t>
            </a:r>
            <a:r>
              <a:rPr kumimoji="1" lang="en-US" altLang="ja-JP" sz="4400" b="1" dirty="0"/>
              <a:t>Kameda GIM mentoring project</a:t>
            </a:r>
            <a:endParaRPr kumimoji="1" lang="ja-JP" altLang="en-US" sz="4400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D93792-6C15-F54A-9BC8-107FFFDD19B2}"/>
              </a:ext>
            </a:extLst>
          </p:cNvPr>
          <p:cNvSpPr txBox="1"/>
          <p:nvPr/>
        </p:nvSpPr>
        <p:spPr>
          <a:xfrm>
            <a:off x="159561" y="2670380"/>
            <a:ext cx="9062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/>
              <a:t>総合内科（</a:t>
            </a:r>
            <a:r>
              <a:rPr kumimoji="1" lang="en-US" altLang="ja-JP" sz="3200" b="1" dirty="0"/>
              <a:t>60-90</a:t>
            </a:r>
            <a:r>
              <a:rPr kumimoji="1" lang="ja-JP" altLang="en-US" sz="3200" b="1"/>
              <a:t>床）</a:t>
            </a:r>
            <a:endParaRPr kumimoji="1" lang="en-US" altLang="ja-JP" sz="3200" b="1" dirty="0"/>
          </a:p>
          <a:p>
            <a:r>
              <a:rPr lang="en-US" altLang="ja-JP" sz="3200" dirty="0"/>
              <a:t>2019</a:t>
            </a:r>
            <a:r>
              <a:rPr lang="ja-JP" altLang="en-US" sz="3200"/>
              <a:t>年度</a:t>
            </a:r>
            <a:r>
              <a:rPr lang="en-US" altLang="ja-JP" sz="3200" dirty="0"/>
              <a:t> PGY3:3</a:t>
            </a:r>
            <a:r>
              <a:rPr lang="ja-JP" altLang="en-US" sz="3200"/>
              <a:t>名 </a:t>
            </a:r>
            <a:r>
              <a:rPr lang="en-US" altLang="ja-JP" sz="3200" dirty="0"/>
              <a:t>PGY4:6</a:t>
            </a:r>
            <a:r>
              <a:rPr lang="ja-JP" altLang="en-US" sz="3200"/>
              <a:t>名 </a:t>
            </a:r>
            <a:r>
              <a:rPr lang="en-US" altLang="ja-JP" sz="3200" dirty="0"/>
              <a:t>PGY5:3</a:t>
            </a:r>
            <a:r>
              <a:rPr lang="ja-JP" altLang="en-US" sz="3200"/>
              <a:t>名 </a:t>
            </a:r>
            <a:r>
              <a:rPr lang="en-US" altLang="ja-JP" sz="3200" dirty="0"/>
              <a:t>PGY6:4</a:t>
            </a:r>
            <a:r>
              <a:rPr lang="ja-JP" altLang="en-US" sz="3200"/>
              <a:t>名</a:t>
            </a:r>
            <a:endParaRPr lang="en-US" altLang="ja-JP" sz="3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A3E7A60-0DE2-814C-83C0-CE965994F367}"/>
              </a:ext>
            </a:extLst>
          </p:cNvPr>
          <p:cNvSpPr/>
          <p:nvPr/>
        </p:nvSpPr>
        <p:spPr>
          <a:xfrm>
            <a:off x="429489" y="4581305"/>
            <a:ext cx="2990116" cy="413359"/>
          </a:xfrm>
          <a:prstGeom prst="rect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総合内科</a:t>
            </a:r>
            <a:r>
              <a:rPr lang="en-US" altLang="ja-JP" sz="2400" dirty="0"/>
              <a:t>4</a:t>
            </a:r>
            <a:r>
              <a:rPr kumimoji="1" lang="en-US" altLang="ja-JP" sz="2400" dirty="0"/>
              <a:t>-8</a:t>
            </a:r>
            <a:r>
              <a:rPr kumimoji="1" lang="ja-JP" altLang="en-US" sz="2400"/>
              <a:t>ヶ月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8F159FE-78DE-A547-824D-1C4168A91A74}"/>
              </a:ext>
            </a:extLst>
          </p:cNvPr>
          <p:cNvSpPr/>
          <p:nvPr/>
        </p:nvSpPr>
        <p:spPr>
          <a:xfrm>
            <a:off x="3419605" y="4581305"/>
            <a:ext cx="2542784" cy="4133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自由選択</a:t>
            </a:r>
            <a:r>
              <a:rPr kumimoji="1" lang="en-US" altLang="ja-JP" sz="2400" dirty="0"/>
              <a:t>4</a:t>
            </a:r>
            <a:r>
              <a:rPr kumimoji="1" lang="ja-JP" altLang="en-US" sz="2400"/>
              <a:t>ヶ月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B9C3581-3B86-2C4A-BCB8-4952A4AD2921}"/>
              </a:ext>
            </a:extLst>
          </p:cNvPr>
          <p:cNvSpPr/>
          <p:nvPr/>
        </p:nvSpPr>
        <p:spPr>
          <a:xfrm>
            <a:off x="5962389" y="4581305"/>
            <a:ext cx="2542784" cy="41335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/>
              <a:t>地域</a:t>
            </a:r>
            <a:r>
              <a:rPr lang="en-US" altLang="ja-JP" sz="2400" dirty="0"/>
              <a:t>0-3</a:t>
            </a:r>
            <a:r>
              <a:rPr lang="ja-JP" altLang="en-US" sz="2400"/>
              <a:t>ヶ月</a:t>
            </a:r>
            <a:endParaRPr kumimoji="1" lang="ja-JP" altLang="en-US" sz="24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2528506-31F6-9949-AB22-8801A2443647}"/>
              </a:ext>
            </a:extLst>
          </p:cNvPr>
          <p:cNvSpPr txBox="1"/>
          <p:nvPr/>
        </p:nvSpPr>
        <p:spPr>
          <a:xfrm>
            <a:off x="739036" y="5175606"/>
            <a:ext cx="8317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/>
              <a:t>基本は</a:t>
            </a:r>
            <a:r>
              <a:rPr kumimoji="1" lang="en-US" altLang="ja-JP" sz="2400" dirty="0"/>
              <a:t>3</a:t>
            </a:r>
            <a:r>
              <a:rPr kumimoji="1" lang="ja-JP" altLang="en-US" sz="2400"/>
              <a:t>年間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/>
              <a:t>海外研修（</a:t>
            </a:r>
            <a:r>
              <a:rPr lang="en-US" altLang="ja-JP" sz="2400" dirty="0"/>
              <a:t>3</a:t>
            </a:r>
            <a:r>
              <a:rPr lang="ja-JP" altLang="en-US" sz="2400"/>
              <a:t>年目に</a:t>
            </a:r>
            <a:r>
              <a:rPr lang="en-US" altLang="ja-JP" sz="2400" dirty="0"/>
              <a:t>1</a:t>
            </a:r>
            <a:r>
              <a:rPr lang="ja-JP" altLang="en-US" sz="2400"/>
              <a:t>ヶ月）、海外学会発表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/>
              <a:t>教育活動</a:t>
            </a:r>
            <a:endParaRPr kumimoji="1" lang="en-US" altLang="ja-JP" sz="2400" dirty="0"/>
          </a:p>
          <a:p>
            <a:r>
              <a:rPr lang="ja-JP" altLang="en-US" sz="2400"/>
              <a:t>朝カンファ、専門科レクチャー、ジャーナルクラブなど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62383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3931-ECC7-E442-A363-DFF5E8A74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“</a:t>
            </a:r>
            <a:r>
              <a:rPr lang="ja-JP" altLang="en-US" b="1" dirty="0"/>
              <a:t>シニアメンター</a:t>
            </a:r>
            <a:r>
              <a:rPr lang="en-US" altLang="ja-JP" b="1" dirty="0"/>
              <a:t>”</a:t>
            </a:r>
            <a:br>
              <a:rPr lang="en-US" altLang="ja-JP" b="1" dirty="0"/>
            </a:br>
            <a:r>
              <a:rPr lang="en-US" altLang="ja-JP" sz="3600" b="1" dirty="0"/>
              <a:t>〜No</a:t>
            </a:r>
            <a:r>
              <a:rPr lang="ja-JP" altLang="en-US" sz="3600" b="1" dirty="0"/>
              <a:t> </a:t>
            </a:r>
            <a:r>
              <a:rPr lang="en-US" altLang="ja-JP" sz="3600" b="1" dirty="0"/>
              <a:t>one</a:t>
            </a:r>
            <a:r>
              <a:rPr lang="ja-JP" altLang="en-US" sz="3600" b="1" dirty="0"/>
              <a:t> </a:t>
            </a:r>
            <a:r>
              <a:rPr lang="en-US" altLang="ja-JP" sz="3600" b="1" dirty="0"/>
              <a:t>will</a:t>
            </a:r>
            <a:r>
              <a:rPr lang="ja-JP" altLang="en-US" sz="3600" b="1" dirty="0"/>
              <a:t> </a:t>
            </a:r>
            <a:r>
              <a:rPr lang="en-US" altLang="ja-JP" sz="3600" b="1" dirty="0"/>
              <a:t>be</a:t>
            </a:r>
            <a:r>
              <a:rPr lang="ja-JP" altLang="en-US" sz="3600" b="1" dirty="0"/>
              <a:t> </a:t>
            </a:r>
            <a:r>
              <a:rPr lang="en-US" altLang="ja-JP" sz="3600" b="1" dirty="0"/>
              <a:t>left</a:t>
            </a:r>
            <a:r>
              <a:rPr lang="ja-JP" altLang="en-US" sz="3600" b="1" dirty="0"/>
              <a:t> </a:t>
            </a:r>
            <a:r>
              <a:rPr lang="en-US" altLang="ja-JP" sz="3600" b="1" dirty="0"/>
              <a:t>behind〜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F256E-6143-5D49-8303-6AAD63AAB5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吉本隆晃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聖路加国際病院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05D80A-A894-AF40-9E1B-5CDD12EADD3D}"/>
              </a:ext>
            </a:extLst>
          </p:cNvPr>
          <p:cNvSpPr txBox="1">
            <a:spLocks/>
          </p:cNvSpPr>
          <p:nvPr/>
        </p:nvSpPr>
        <p:spPr>
          <a:xfrm>
            <a:off x="679450" y="701458"/>
            <a:ext cx="7772400" cy="66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" altLang="en-US" sz="3600" dirty="0"/>
              <a:t>バーンアウト</a:t>
            </a:r>
            <a:r>
              <a:rPr lang="ja-JP" altLang="en-US" sz="3600"/>
              <a:t>予防</a:t>
            </a:r>
            <a:r>
              <a:rPr lang="ja" altLang="en-US" sz="3600" dirty="0"/>
              <a:t>プロジェクト</a:t>
            </a:r>
            <a:r>
              <a:rPr lang="en-US" altLang="ja" sz="3600" dirty="0"/>
              <a:t> No.</a:t>
            </a:r>
            <a:r>
              <a:rPr lang="ja" altLang="en-US" sz="3600" dirty="0"/>
              <a:t>１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8910D-2B98-934A-B062-760F1D5984D3}"/>
              </a:ext>
            </a:extLst>
          </p:cNvPr>
          <p:cNvSpPr txBox="1"/>
          <p:nvPr/>
        </p:nvSpPr>
        <p:spPr>
          <a:xfrm>
            <a:off x="6840747" y="5462885"/>
            <a:ext cx="186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タイトル，</a:t>
            </a:r>
            <a:r>
              <a:rPr lang="ja" altLang="en-US" dirty="0"/>
              <a:t>自己紹介，</a:t>
            </a:r>
            <a:r>
              <a:rPr lang="ja-JP" altLang="en-US"/>
              <a:t>内容の簡単な概要をプレゼン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6735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BE3F72-D7BD-484D-A292-770B5DAF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04" y="0"/>
            <a:ext cx="7886700" cy="1325563"/>
          </a:xfrm>
        </p:spPr>
        <p:txBody>
          <a:bodyPr/>
          <a:lstStyle/>
          <a:p>
            <a:r>
              <a:rPr kumimoji="1" lang="ja-JP" altLang="en-US"/>
              <a:t>課題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D707C72A-5D99-C845-B0E5-0DE18801DB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0450" y="1008561"/>
          <a:ext cx="8735209" cy="579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913">
                  <a:extLst>
                    <a:ext uri="{9D8B030D-6E8A-4147-A177-3AD203B41FA5}">
                      <a16:colId xmlns:a16="http://schemas.microsoft.com/office/drawing/2014/main" val="2680306926"/>
                    </a:ext>
                  </a:extLst>
                </a:gridCol>
                <a:gridCol w="4078424">
                  <a:extLst>
                    <a:ext uri="{9D8B030D-6E8A-4147-A177-3AD203B41FA5}">
                      <a16:colId xmlns:a16="http://schemas.microsoft.com/office/drawing/2014/main" val="3232848648"/>
                    </a:ext>
                  </a:extLst>
                </a:gridCol>
                <a:gridCol w="4052872">
                  <a:extLst>
                    <a:ext uri="{9D8B030D-6E8A-4147-A177-3AD203B41FA5}">
                      <a16:colId xmlns:a16="http://schemas.microsoft.com/office/drawing/2014/main" val="2105699539"/>
                    </a:ext>
                  </a:extLst>
                </a:gridCol>
              </a:tblGrid>
              <a:tr h="553570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プラス要素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マイナス要素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820264"/>
                  </a:ext>
                </a:extLst>
              </a:tr>
              <a:tr h="25391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/>
                        <a:t>　科の内部環境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Strengths</a:t>
                      </a:r>
                      <a:endParaRPr kumimoji="1" lang="ja-JP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/>
                        <a:t>Weakness</a:t>
                      </a:r>
                      <a:endParaRPr kumimoji="1" lang="ja-JP" altLang="en-US" sz="280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854685"/>
                  </a:ext>
                </a:extLst>
              </a:tr>
              <a:tr h="27002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/>
                        <a:t>　科の外部環境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/>
                        <a:t>Opportunities</a:t>
                      </a:r>
                      <a:endParaRPr kumimoji="1" lang="ja-JP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/>
                        <a:t>Threats</a:t>
                      </a:r>
                      <a:endParaRPr kumimoji="1" lang="ja-JP" alt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84629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A88A54-B949-494C-ADD6-6B50571AA96B}"/>
              </a:ext>
            </a:extLst>
          </p:cNvPr>
          <p:cNvSpPr txBox="1"/>
          <p:nvPr/>
        </p:nvSpPr>
        <p:spPr>
          <a:xfrm>
            <a:off x="755210" y="1983936"/>
            <a:ext cx="40825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・教育が盛ん（研修医の必須ローテで機会があり、教育活動も多い）</a:t>
            </a:r>
            <a:endParaRPr kumimoji="1" lang="en-US" altLang="ja-JP" dirty="0"/>
          </a:p>
          <a:p>
            <a:r>
              <a:rPr lang="ja-JP" altLang="en-US"/>
              <a:t>・専門科のローテができる。</a:t>
            </a:r>
            <a:endParaRPr lang="en-US" altLang="ja-JP" dirty="0"/>
          </a:p>
          <a:p>
            <a:r>
              <a:rPr kumimoji="1" lang="ja-JP" altLang="en-US"/>
              <a:t>・外来診療に力を入れている。</a:t>
            </a:r>
            <a:endParaRPr kumimoji="1" lang="en-US" altLang="ja-JP" dirty="0"/>
          </a:p>
          <a:p>
            <a:r>
              <a:rPr lang="ja-JP" altLang="en-US"/>
              <a:t>・消化器疾患を多くみれる。</a:t>
            </a:r>
            <a:endParaRPr kumimoji="1" lang="en-US" altLang="ja-JP" dirty="0"/>
          </a:p>
          <a:p>
            <a:r>
              <a:rPr lang="ja-JP" altLang="en-US"/>
              <a:t>・将来の異なるシニアがいる。</a:t>
            </a:r>
            <a:endParaRPr lang="en-US" altLang="ja-JP" dirty="0"/>
          </a:p>
          <a:p>
            <a:r>
              <a:rPr kumimoji="1" lang="ja-JP" altLang="en-US"/>
              <a:t>・専門が異なる指導医がいる。</a:t>
            </a: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5AFDA1-267D-9749-9724-50BD949EA2DA}"/>
              </a:ext>
            </a:extLst>
          </p:cNvPr>
          <p:cNvSpPr txBox="1"/>
          <p:nvPr/>
        </p:nvSpPr>
        <p:spPr>
          <a:xfrm>
            <a:off x="4859260" y="2029276"/>
            <a:ext cx="40126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・プログラム中断希望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やりたいことを見失う　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・個人毎に長期的な目標が異なる。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・ローテ期間があり個人の研修の状況に目が行き届きにくい。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/>
              <a:t>・小病院に比べ症例に偏りがある。</a:t>
            </a:r>
            <a:endParaRPr lang="en-US" altLang="ja-JP" dirty="0"/>
          </a:p>
          <a:p>
            <a:r>
              <a:rPr lang="ja-JP" altLang="en-US"/>
              <a:t>・指導医が定着しにくい</a:t>
            </a:r>
            <a:r>
              <a:rPr lang="ja-JP" altLang="en-US">
                <a:solidFill>
                  <a:srgbClr val="FF0000"/>
                </a:solidFill>
              </a:rPr>
              <a:t>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014EFA-96D3-3347-9184-8ACA997EEDF3}"/>
              </a:ext>
            </a:extLst>
          </p:cNvPr>
          <p:cNvSpPr txBox="1"/>
          <p:nvPr/>
        </p:nvSpPr>
        <p:spPr>
          <a:xfrm>
            <a:off x="4859260" y="4481794"/>
            <a:ext cx="4066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・新内科専門医制度の影響</a:t>
            </a:r>
            <a:endParaRPr kumimoji="1" lang="en-US" altLang="ja-JP" dirty="0"/>
          </a:p>
          <a:p>
            <a:r>
              <a:rPr kumimoji="1" lang="ja-JP" altLang="en-US"/>
              <a:t>専門科ローテ</a:t>
            </a:r>
            <a:r>
              <a:rPr kumimoji="1" lang="en-US" altLang="ja-JP" dirty="0"/>
              <a:t>/</a:t>
            </a:r>
            <a:r>
              <a:rPr lang="ja-JP" altLang="en-US"/>
              <a:t>地域研修期間の増加</a:t>
            </a:r>
            <a:endParaRPr lang="en-US" altLang="ja-JP" dirty="0"/>
          </a:p>
          <a:p>
            <a:r>
              <a:rPr lang="ja-JP" altLang="en-US"/>
              <a:t>・ホスピタリスト，総合診療志望のシニアの減少</a:t>
            </a:r>
            <a:r>
              <a:rPr lang="en-US" altLang="ja-JP" dirty="0"/>
              <a:t>?</a:t>
            </a:r>
          </a:p>
          <a:p>
            <a:r>
              <a:rPr lang="ja-JP" altLang="en-US"/>
              <a:t>・他科の人員に影響されやすい。</a:t>
            </a:r>
            <a:endParaRPr lang="en-US" altLang="ja-JP" dirty="0"/>
          </a:p>
          <a:p>
            <a:r>
              <a:rPr lang="ja-JP" altLang="en-US"/>
              <a:t>・立地条件が悪い。</a:t>
            </a:r>
            <a:endParaRPr lang="en-US" altLang="ja-JP" dirty="0"/>
          </a:p>
          <a:p>
            <a:r>
              <a:rPr lang="ja-JP" altLang="en-US"/>
              <a:t>・週６日が病院営業日</a:t>
            </a:r>
            <a:r>
              <a:rPr lang="en-US" altLang="ja-JP" dirty="0"/>
              <a:t>=</a:t>
            </a:r>
            <a:r>
              <a:rPr lang="ja-JP" altLang="en-US"/>
              <a:t>出勤日が多い。</a:t>
            </a:r>
            <a:endParaRPr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D68BA4B-2493-AF4B-A51D-6689C57F3585}"/>
              </a:ext>
            </a:extLst>
          </p:cNvPr>
          <p:cNvSpPr txBox="1"/>
          <p:nvPr/>
        </p:nvSpPr>
        <p:spPr>
          <a:xfrm>
            <a:off x="755210" y="4553822"/>
            <a:ext cx="3974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・病院経営が総合内科の人員補強に好意的である。</a:t>
            </a:r>
            <a:endParaRPr kumimoji="1" lang="en-US" altLang="ja-JP" dirty="0"/>
          </a:p>
          <a:p>
            <a:r>
              <a:rPr lang="ja-JP" altLang="en-US"/>
              <a:t>・亀田の名が知れており見学生やが多い。</a:t>
            </a:r>
            <a:endParaRPr lang="en-US" altLang="ja-JP" dirty="0"/>
          </a:p>
          <a:p>
            <a:r>
              <a:rPr lang="ja-JP" altLang="en-US"/>
              <a:t>・他科の経験豊富な指導医が多い。</a:t>
            </a:r>
            <a:endParaRPr lang="en-US" altLang="ja-JP" dirty="0"/>
          </a:p>
          <a:p>
            <a:r>
              <a:rPr lang="ja-JP" altLang="en-US"/>
              <a:t>・病院内で治療が完結しやすい。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3305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381DEDF-0816-F346-9010-9DB91C04391B}"/>
              </a:ext>
            </a:extLst>
          </p:cNvPr>
          <p:cNvSpPr/>
          <p:nvPr/>
        </p:nvSpPr>
        <p:spPr>
          <a:xfrm>
            <a:off x="1" y="1"/>
            <a:ext cx="9144000" cy="946672"/>
          </a:xfrm>
          <a:prstGeom prst="rect">
            <a:avLst/>
          </a:prstGeom>
          <a:solidFill>
            <a:srgbClr val="C46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/>
              <a:t>メンタリングにおける期待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56FDADC-010C-4146-93C2-C62D966C9F72}"/>
              </a:ext>
            </a:extLst>
          </p:cNvPr>
          <p:cNvSpPr/>
          <p:nvPr/>
        </p:nvSpPr>
        <p:spPr>
          <a:xfrm>
            <a:off x="2889461" y="1395708"/>
            <a:ext cx="62906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/>
              <a:t>バーンアウト徴候の早期発見</a:t>
            </a:r>
            <a:endParaRPr lang="en-US" altLang="ja-JP" sz="2800" dirty="0"/>
          </a:p>
          <a:p>
            <a:r>
              <a:rPr lang="ja-JP" altLang="en-US" sz="2400"/>
              <a:t>（体調不良・うつ・エラー・人間関係）</a:t>
            </a:r>
            <a:endParaRPr lang="en-US" altLang="ja-JP" sz="2400" dirty="0"/>
          </a:p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/>
              <a:t>個人の能力や成長を認める機会</a:t>
            </a:r>
            <a:endParaRPr lang="en-US" altLang="ja-JP" sz="2800" dirty="0"/>
          </a:p>
          <a:p>
            <a:r>
              <a:rPr lang="ja-JP" altLang="en-US" sz="2400"/>
              <a:t>　</a:t>
            </a:r>
            <a:r>
              <a:rPr lang="en-US" altLang="ja-JP" sz="2400" dirty="0"/>
              <a:t>- </a:t>
            </a:r>
            <a:r>
              <a:rPr lang="ja-JP" altLang="en-US" sz="2400"/>
              <a:t> 過剰な責任感や罪悪感からの解放</a:t>
            </a:r>
            <a:endParaRPr lang="en-US" altLang="ja-JP" sz="2400" dirty="0"/>
          </a:p>
          <a:p>
            <a:r>
              <a:rPr lang="ja-JP" altLang="en-US" sz="2400"/>
              <a:t>　</a:t>
            </a:r>
            <a:r>
              <a:rPr lang="en-US" altLang="ja-JP" sz="2400" dirty="0"/>
              <a:t>-  </a:t>
            </a:r>
            <a:r>
              <a:rPr lang="ja-JP" altLang="en-US" sz="2400"/>
              <a:t>個人的達成感の低下の防止</a:t>
            </a:r>
            <a:endParaRPr lang="en-US" altLang="ja-JP" sz="2400" dirty="0"/>
          </a:p>
          <a:p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/>
              <a:t>個人の目標や研修への期待の確認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/>
              <a:t>キャリアサポート</a:t>
            </a:r>
            <a:endParaRPr lang="en-US" altLang="ja-JP" sz="2800" dirty="0"/>
          </a:p>
          <a:p>
            <a:r>
              <a:rPr lang="ja-JP" altLang="en-US" sz="2400"/>
              <a:t>（</a:t>
            </a:r>
            <a:r>
              <a:rPr lang="en-US" altLang="ja-JP" sz="2400" dirty="0"/>
              <a:t>3</a:t>
            </a:r>
            <a:r>
              <a:rPr lang="ja-JP" altLang="en-US" sz="2400"/>
              <a:t>年間での</a:t>
            </a:r>
            <a:r>
              <a:rPr lang="en-US" altLang="ja-JP" sz="2400" dirty="0"/>
              <a:t>poor career satisfaction</a:t>
            </a:r>
            <a:r>
              <a:rPr lang="ja-JP" altLang="en-US" sz="2400"/>
              <a:t>の解消）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/>
              <a:t>年間計画、他科ローテ時の悩み相談</a:t>
            </a:r>
            <a:endParaRPr lang="en-US" altLang="ja-JP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20777C6-A950-6045-9420-38FA38797817}"/>
              </a:ext>
            </a:extLst>
          </p:cNvPr>
          <p:cNvSpPr txBox="1"/>
          <p:nvPr/>
        </p:nvSpPr>
        <p:spPr>
          <a:xfrm>
            <a:off x="131145" y="5780936"/>
            <a:ext cx="2505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/>
              <a:t>＋個のレジリエンス</a:t>
            </a:r>
            <a:r>
              <a:rPr lang="en-US" altLang="ja-JP" dirty="0"/>
              <a:t>up</a:t>
            </a:r>
            <a:endParaRPr kumimoji="1" lang="en-US" altLang="ja-JP" dirty="0"/>
          </a:p>
          <a:p>
            <a:pPr algn="ctr"/>
            <a:r>
              <a:rPr kumimoji="1" lang="ja-JP" altLang="en-US"/>
              <a:t>ストレス管理教育</a:t>
            </a:r>
            <a:endParaRPr kumimoji="1" lang="en-US" altLang="ja-JP" dirty="0"/>
          </a:p>
          <a:p>
            <a:pPr algn="ctr"/>
            <a:r>
              <a:rPr lang="ja-JP" altLang="en-US"/>
              <a:t>ポジティブ心理学</a:t>
            </a:r>
            <a:endParaRPr lang="en-US" altLang="ja-JP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775C7F5-15BE-A34D-A83D-D3F081CE0675}"/>
              </a:ext>
            </a:extLst>
          </p:cNvPr>
          <p:cNvSpPr/>
          <p:nvPr/>
        </p:nvSpPr>
        <p:spPr>
          <a:xfrm>
            <a:off x="2889461" y="3905956"/>
            <a:ext cx="6220672" cy="28208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281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D13609-0A8C-1F46-ABCF-DF0C1A16750E}"/>
              </a:ext>
            </a:extLst>
          </p:cNvPr>
          <p:cNvSpPr txBox="1"/>
          <p:nvPr/>
        </p:nvSpPr>
        <p:spPr>
          <a:xfrm>
            <a:off x="478717" y="1157694"/>
            <a:ext cx="532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1" lang="ja-JP" altLang="en-US" sz="3200"/>
              <a:t>メンターチームを作る。</a:t>
            </a:r>
            <a:endParaRPr kumimoji="1" lang="en-US" altLang="ja-JP" sz="3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78F866-F1FE-2C45-B4D0-6BBD37CC1DFA}"/>
              </a:ext>
            </a:extLst>
          </p:cNvPr>
          <p:cNvSpPr/>
          <p:nvPr/>
        </p:nvSpPr>
        <p:spPr>
          <a:xfrm>
            <a:off x="1054977" y="1818455"/>
            <a:ext cx="8174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PGY3</a:t>
            </a:r>
            <a:r>
              <a:rPr lang="ja-JP" altLang="en-US" sz="2400"/>
              <a:t> → </a:t>
            </a:r>
            <a:r>
              <a:rPr lang="en-US" altLang="ja-JP" sz="2400" dirty="0"/>
              <a:t>PGY5 </a:t>
            </a:r>
            <a:r>
              <a:rPr lang="ja-JP" altLang="en-US" sz="2400"/>
              <a:t>→ スタッフ（フェローレベル）まずはここ</a:t>
            </a:r>
            <a:endParaRPr lang="en-US" altLang="ja-JP" sz="24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A3D9AE-7F8A-984A-9FFE-CD1BE56E60C7}"/>
              </a:ext>
            </a:extLst>
          </p:cNvPr>
          <p:cNvSpPr/>
          <p:nvPr/>
        </p:nvSpPr>
        <p:spPr>
          <a:xfrm>
            <a:off x="1054977" y="2354119"/>
            <a:ext cx="3410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PGY4</a:t>
            </a:r>
            <a:r>
              <a:rPr lang="ja-JP" altLang="en-US" sz="2400"/>
              <a:t> → </a:t>
            </a:r>
            <a:r>
              <a:rPr lang="en-US" altLang="ja-JP" sz="2400" dirty="0"/>
              <a:t>PGY5or</a:t>
            </a:r>
            <a:r>
              <a:rPr lang="ja-JP" altLang="en-US" sz="2400"/>
              <a:t>スタッフ</a:t>
            </a:r>
            <a:endParaRPr lang="en-US" altLang="ja-JP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C100F96-3102-554D-BCF3-8281C5C09438}"/>
              </a:ext>
            </a:extLst>
          </p:cNvPr>
          <p:cNvSpPr txBox="1"/>
          <p:nvPr/>
        </p:nvSpPr>
        <p:spPr>
          <a:xfrm>
            <a:off x="478717" y="3211311"/>
            <a:ext cx="7639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1" lang="ja-JP" altLang="en-US" sz="3200"/>
              <a:t>定期的にミーティングおこなう。</a:t>
            </a:r>
            <a:endParaRPr kumimoji="1" lang="en-US" altLang="ja-JP" sz="3200" dirty="0"/>
          </a:p>
          <a:p>
            <a:r>
              <a:rPr kumimoji="1" lang="ja-JP" altLang="en-US" sz="2800"/>
              <a:t>新入職：</a:t>
            </a:r>
            <a:endParaRPr kumimoji="1" lang="en-US" altLang="ja-JP" sz="2800" dirty="0"/>
          </a:p>
          <a:p>
            <a:r>
              <a:rPr kumimoji="1" lang="en-US" altLang="ja-JP" sz="2800" dirty="0"/>
              <a:t>GW</a:t>
            </a:r>
            <a:r>
              <a:rPr lang="ja-JP" altLang="en-US" sz="2800"/>
              <a:t>後、</a:t>
            </a:r>
            <a:r>
              <a:rPr lang="en-US" altLang="ja-JP" sz="2800" dirty="0"/>
              <a:t>2-3</a:t>
            </a:r>
            <a:r>
              <a:rPr lang="ja-JP" altLang="en-US" sz="2800"/>
              <a:t>ヶ月　半年後（中間報告）</a:t>
            </a:r>
            <a:endParaRPr lang="en-US" altLang="ja-JP" sz="2800" dirty="0"/>
          </a:p>
          <a:p>
            <a:r>
              <a:rPr lang="ja-JP" altLang="en-US" sz="2800"/>
              <a:t>希望あれば適宜</a:t>
            </a:r>
            <a:endParaRPr lang="en-US" altLang="ja-JP" sz="2800" dirty="0"/>
          </a:p>
          <a:p>
            <a:r>
              <a:rPr lang="ja-JP" altLang="en-US" sz="2800"/>
              <a:t>他科ローテ時終わりに</a:t>
            </a:r>
            <a:endParaRPr lang="en-US" altLang="ja-JP" sz="2800" dirty="0"/>
          </a:p>
          <a:p>
            <a:r>
              <a:rPr lang="ja-JP" altLang="en-US" sz="2800"/>
              <a:t>目標の確認、満足度のアンケート</a:t>
            </a:r>
            <a:endParaRPr lang="en-US" altLang="ja-JP" sz="2800" dirty="0"/>
          </a:p>
          <a:p>
            <a:r>
              <a:rPr lang="ja-JP" altLang="en-US" sz="2800"/>
              <a:t>首尾一貫感覚など認知面で尺度での検討</a:t>
            </a:r>
            <a:endParaRPr lang="en-US" altLang="ja-JP" sz="2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4C4899-82B3-3243-BA81-677C549E8C6F}"/>
              </a:ext>
            </a:extLst>
          </p:cNvPr>
          <p:cNvSpPr txBox="1"/>
          <p:nvPr/>
        </p:nvSpPr>
        <p:spPr>
          <a:xfrm>
            <a:off x="5142314" y="2444741"/>
            <a:ext cx="377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とりあえず来年は指定制</a:t>
            </a:r>
            <a:endParaRPr kumimoji="1" lang="en-US" altLang="ja-JP" sz="2000" dirty="0"/>
          </a:p>
          <a:p>
            <a:r>
              <a:rPr lang="ja-JP" altLang="en-US" sz="2000"/>
              <a:t>（人数の関係で）</a:t>
            </a:r>
            <a:endParaRPr kumimoji="1" lang="en-US" altLang="ja-JP" sz="2000" dirty="0"/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B6707948-AFEF-BA4B-8D2F-869483C2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3" y="29317"/>
            <a:ext cx="7886700" cy="1325563"/>
          </a:xfrm>
        </p:spPr>
        <p:txBody>
          <a:bodyPr/>
          <a:lstStyle/>
          <a:p>
            <a:pPr algn="l"/>
            <a:r>
              <a:rPr kumimoji="1" lang="ja-JP" altLang="en-US" b="1"/>
              <a:t>プロジェクトの概要</a:t>
            </a:r>
          </a:p>
        </p:txBody>
      </p:sp>
    </p:spTree>
    <p:extLst>
      <p:ext uri="{BB962C8B-B14F-4D97-AF65-F5344CB8AC3E}">
        <p14:creationId xmlns:p14="http://schemas.microsoft.com/office/powerpoint/2010/main" val="2426003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626557-57AD-DE4A-A9A5-A8188882B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34667"/>
          </a:xfrm>
        </p:spPr>
        <p:txBody>
          <a:bodyPr>
            <a:normAutofit lnSpcReduction="10000"/>
          </a:bodyPr>
          <a:lstStyle/>
          <a:p>
            <a:r>
              <a:rPr kumimoji="1" lang="ja-JP" altLang="en-US"/>
              <a:t>パイロット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/>
              <a:t>調査　新入職はオリエンテーション期間で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/>
              <a:t>・現時点での科への要望</a:t>
            </a:r>
            <a:r>
              <a:rPr lang="ja-JP" altLang="en-US"/>
              <a:t>きく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・</a:t>
            </a:r>
            <a:r>
              <a:rPr kumimoji="1" lang="ja-JP" altLang="en-US"/>
              <a:t>目標と今の病院でできそうなこと</a:t>
            </a:r>
            <a:r>
              <a:rPr kumimoji="1" lang="en-US" altLang="ja-JP" dirty="0"/>
              <a:t>/</a:t>
            </a:r>
            <a:r>
              <a:rPr kumimoji="1" lang="ja-JP" altLang="en-US"/>
              <a:t>できなさそうなこと　年単位</a:t>
            </a:r>
            <a:r>
              <a:rPr lang="ja-JP" altLang="en-US"/>
              <a:t>＋</a:t>
            </a:r>
            <a:r>
              <a:rPr kumimoji="1" lang="en-US" altLang="ja-JP" dirty="0"/>
              <a:t>3</a:t>
            </a:r>
            <a:r>
              <a:rPr kumimoji="1" lang="ja-JP" altLang="en-US"/>
              <a:t>年間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/>
              <a:t>　　→やりたいことをサポートする</a:t>
            </a:r>
            <a:r>
              <a:rPr kumimoji="1" lang="en-US" altLang="ja-JP" dirty="0"/>
              <a:t> </a:t>
            </a:r>
            <a:r>
              <a:rPr kumimoji="1" lang="ja-JP" altLang="en-US"/>
              <a:t>意識改革</a:t>
            </a:r>
            <a:endParaRPr lang="en-US" altLang="ja-JP" dirty="0"/>
          </a:p>
          <a:p>
            <a:r>
              <a:rPr lang="ja-JP" altLang="en-US"/>
              <a:t>生まれそうな問題点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/>
              <a:t>・メンターによっては本音が話せない可能性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/>
              <a:t>　→メンティーに同期や仲がいい人の情報も聞く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17D1F1-21D4-6E44-9232-6D1463FE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ja" altLang="en-US" b="1" dirty="0"/>
              <a:t>プロジェクトをどう進行させるか？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2766112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BB36-516E-A741-8741-A6237C00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" altLang="en-US" b="1" dirty="0"/>
              <a:t>バーンアウト予防プロジェクト案</a:t>
            </a:r>
            <a:endParaRPr lang="en-US" b="1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BDAF1F4-8483-F841-98CB-E379A8A04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950699"/>
              </p:ext>
            </p:extLst>
          </p:nvPr>
        </p:nvGraphicFramePr>
        <p:xfrm>
          <a:off x="457200" y="1429230"/>
          <a:ext cx="8461001" cy="53050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6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0629">
                  <a:extLst>
                    <a:ext uri="{9D8B030D-6E8A-4147-A177-3AD203B41FA5}">
                      <a16:colId xmlns:a16="http://schemas.microsoft.com/office/drawing/2014/main" val="1566951893"/>
                    </a:ext>
                  </a:extLst>
                </a:gridCol>
              </a:tblGrid>
              <a:tr h="559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" altLang="en-US" sz="1800" dirty="0"/>
                        <a:t>チーフレジデント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" altLang="en-US" sz="2000" dirty="0"/>
                        <a:t>タイトル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" altLang="en-US" sz="2000" i="0" dirty="0"/>
                        <a:t>プロジェクトの</a:t>
                      </a:r>
                      <a:r>
                        <a:rPr kumimoji="1" lang="ja-JP" altLang="en-US" sz="2000" i="0"/>
                        <a:t>概要</a:t>
                      </a:r>
                      <a:endParaRPr kumimoji="1" lang="ja-JP" altLang="en-US" sz="20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9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600" dirty="0"/>
                        <a:t>吉本隆晃    </a:t>
                      </a:r>
                      <a:endParaRPr lang="en-US" altLang="zh-TW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600" dirty="0"/>
                        <a:t>聖路加国際病院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ja-JP" sz="1600" dirty="0"/>
                        <a:t>“</a:t>
                      </a:r>
                      <a:r>
                        <a:rPr lang="ja-JP" altLang="en-US" sz="1600" dirty="0"/>
                        <a:t>シニアメンター</a:t>
                      </a:r>
                      <a:r>
                        <a:rPr lang="en-US" altLang="ja-JP" sz="1600" dirty="0"/>
                        <a:t>”</a:t>
                      </a:r>
                      <a:br>
                        <a:rPr lang="en-US" altLang="ja-JP" sz="1600" dirty="0"/>
                      </a:br>
                      <a:r>
                        <a:rPr lang="en-US" altLang="ja-JP" sz="1600" dirty="0"/>
                        <a:t>〜No</a:t>
                      </a:r>
                      <a:r>
                        <a:rPr lang="ja-JP" altLang="en-US" sz="1600" dirty="0"/>
                        <a:t> </a:t>
                      </a:r>
                      <a:r>
                        <a:rPr lang="en-US" altLang="ja-JP" sz="1600" dirty="0"/>
                        <a:t>one</a:t>
                      </a:r>
                      <a:r>
                        <a:rPr lang="ja-JP" altLang="en-US" sz="1600" dirty="0"/>
                        <a:t> </a:t>
                      </a:r>
                      <a:r>
                        <a:rPr lang="en-US" altLang="ja-JP" sz="1600" dirty="0"/>
                        <a:t>left</a:t>
                      </a:r>
                      <a:r>
                        <a:rPr lang="ja-JP" altLang="en-US" sz="1600" dirty="0"/>
                        <a:t> </a:t>
                      </a:r>
                      <a:r>
                        <a:rPr lang="en-US" altLang="ja-JP" sz="1600" dirty="0"/>
                        <a:t>behind〜</a:t>
                      </a:r>
                      <a:endParaRPr kumimoji="1" lang="en-US" altLang="ja-JP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kumimoji="1" lang="ja-JP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600" b="1" dirty="0">
                          <a:latin typeface="+mj-ea"/>
                          <a:ea typeface="+mj-ea"/>
                        </a:rPr>
                        <a:t>チーフが初期研修医、病棟長を対象に定期的な面談を行い、バーンアウト予防、早期発見に寄与する。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9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ja-JP" altLang="en-US" sz="1600"/>
                        <a:t>栗原 健</a:t>
                      </a:r>
                      <a:endParaRPr lang="en-US" altLang="ja-JP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ja-JP" altLang="en-US" sz="1600"/>
                        <a:t>浦添総合病院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600" dirty="0">
                          <a:latin typeface="+mn-lt"/>
                        </a:rPr>
                        <a:t>防げ！他院での</a:t>
                      </a:r>
                      <a:r>
                        <a:rPr kumimoji="1" lang="en-US" altLang="ja-JP" sz="1600" dirty="0">
                          <a:latin typeface="+mn-lt"/>
                        </a:rPr>
                        <a:t>Burnout</a:t>
                      </a:r>
                      <a:r>
                        <a:rPr kumimoji="1" lang="ja-JP" altLang="en-US" sz="1600" dirty="0">
                          <a:latin typeface="+mn-lt"/>
                        </a:rPr>
                        <a:t>！</a:t>
                      </a:r>
                      <a:endParaRPr kumimoji="1" lang="en-US" altLang="ja-JP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kumimoji="1" lang="en-US" altLang="ja-JP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他院ローテート中の研修医へ</a:t>
                      </a:r>
                      <a:r>
                        <a:rPr kumimoji="1" lang="en-US" altLang="ja-JP" sz="16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Face to face</a:t>
                      </a: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の面談を行い、</a:t>
                      </a:r>
                      <a:r>
                        <a:rPr kumimoji="1" lang="en-US" altLang="ja-JP" sz="16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Burnout</a:t>
                      </a: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予防を行う。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94222"/>
                  </a:ext>
                </a:extLst>
              </a:tr>
              <a:tr h="11389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ja-JP" altLang="en-US" sz="1600"/>
                        <a:t>内山昌博    </a:t>
                      </a:r>
                      <a:endParaRPr lang="en-US" altLang="ja-JP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ja-JP" altLang="en-US" sz="1600" dirty="0"/>
                        <a:t>水戸協同病院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ja-JP" sz="1400" dirty="0"/>
                        <a:t>Japan Burnout Early Detection (JBED) project</a:t>
                      </a:r>
                      <a:br>
                        <a:rPr lang="en-US" altLang="ja-JP" sz="1400" dirty="0"/>
                      </a:br>
                      <a:endParaRPr kumimoji="1" lang="en-US" altLang="ja-JP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kumimoji="1" lang="en-US" altLang="ja-JP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ja-JP" altLang="en-US" sz="1600" b="1"/>
                        <a:t>顔認識を利用した打刻システムの導入</a:t>
                      </a:r>
                      <a:endParaRPr kumimoji="1" lang="ja-JP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6501"/>
                  </a:ext>
                </a:extLst>
              </a:tr>
              <a:tr h="11389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600" dirty="0"/>
                        <a:t>宮田豊大    </a:t>
                      </a:r>
                      <a:endParaRPr lang="en-US" altLang="zh-TW" sz="16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600" dirty="0"/>
                        <a:t>亀田総合病院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en-US" altLang="ja-JP" sz="1600" b="0" dirty="0"/>
                        <a:t>Kameda GIM mentoring project</a:t>
                      </a:r>
                      <a:endParaRPr kumimoji="1" lang="en-US" altLang="ja-JP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kumimoji="1" lang="en-US" altLang="ja-JP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" altLang="en-US" sz="1600" b="1" dirty="0">
                          <a:latin typeface="+mj-ea"/>
                          <a:ea typeface="+mj-ea"/>
                        </a:rPr>
                        <a:t>メンタリンググループによ</a:t>
                      </a:r>
                      <a:r>
                        <a:rPr kumimoji="1" lang="ja-JP" altLang="en-US" sz="1600" b="1">
                          <a:latin typeface="+mj-ea"/>
                          <a:ea typeface="+mj-ea"/>
                        </a:rPr>
                        <a:t>るキャリア継続支援と</a:t>
                      </a:r>
                      <a:r>
                        <a:rPr kumimoji="1" lang="ja" altLang="en-US" sz="1600" b="1" dirty="0">
                          <a:latin typeface="+mj-ea"/>
                          <a:ea typeface="+mj-ea"/>
                        </a:rPr>
                        <a:t>バーンアウト予防</a:t>
                      </a:r>
                      <a:endParaRPr kumimoji="1" lang="ja-JP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873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28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36FE-FBF9-6F4B-9F5B-C9365281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" altLang="en-US" b="1" dirty="0"/>
              <a:t>研修プログラム</a:t>
            </a:r>
            <a:r>
              <a:rPr kumimoji="1" lang="ja-JP" altLang="en-US" b="1" dirty="0"/>
              <a:t>の現状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CA2D0-7904-2047-A4CB-2869A26AC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チーフは初期研修医が主な対象</a:t>
            </a:r>
            <a:endParaRPr kumimoji="1" lang="en-US" altLang="ja-JP" dirty="0"/>
          </a:p>
          <a:p>
            <a:r>
              <a:rPr lang="ja-JP" altLang="en-US" dirty="0"/>
              <a:t>シニア</a:t>
            </a:r>
            <a:r>
              <a:rPr lang="en-US" altLang="ja-JP" dirty="0"/>
              <a:t>1</a:t>
            </a:r>
            <a:r>
              <a:rPr lang="ja-JP" altLang="en-US" dirty="0"/>
              <a:t>年目が病棟長として初期研修医と関わりが多い</a:t>
            </a:r>
            <a:endParaRPr lang="en-US" altLang="ja-JP" dirty="0"/>
          </a:p>
          <a:p>
            <a:r>
              <a:rPr lang="ja-JP" altLang="en-US" dirty="0"/>
              <a:t>スタッフのメンターはいる</a:t>
            </a:r>
            <a:endParaRPr kumimoji="1" lang="en-US" altLang="ja-JP" dirty="0"/>
          </a:p>
          <a:p>
            <a:endParaRPr lang="en-US" altLang="j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38E8B1-1F8D-D94A-9A7C-3D29D6C03A8C}"/>
              </a:ext>
            </a:extLst>
          </p:cNvPr>
          <p:cNvSpPr/>
          <p:nvPr/>
        </p:nvSpPr>
        <p:spPr>
          <a:xfrm>
            <a:off x="457200" y="6308725"/>
            <a:ext cx="27927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/>
              <a:t>吉本隆晃（</a:t>
            </a:r>
            <a:r>
              <a:rPr lang="ja-JP" altLang="en-US" sz="1600"/>
              <a:t>聖路加</a:t>
            </a:r>
            <a:r>
              <a:rPr lang="en-US" altLang="zh-TW" sz="1600" dirty="0"/>
              <a:t>) “</a:t>
            </a:r>
            <a:r>
              <a:rPr lang="ja-JP" altLang="en-US" sz="1600"/>
              <a:t>タイトル</a:t>
            </a:r>
            <a:r>
              <a:rPr lang="en-US" altLang="zh-TW" sz="1600" dirty="0"/>
              <a:t>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309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" altLang="en-US" b="1" dirty="0"/>
              <a:t>バーンアウトの予防</a:t>
            </a:r>
            <a:r>
              <a:rPr lang="ja-JP" altLang="en-US" b="1" dirty="0"/>
              <a:t>の課題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メンターが年長者が多い</a:t>
            </a:r>
            <a:endParaRPr lang="en-US" altLang="ja-JP" dirty="0"/>
          </a:p>
          <a:p>
            <a:r>
              <a:rPr lang="ja-JP" altLang="en-US" dirty="0"/>
              <a:t>来年度病院内にチーフがずっといるわけではなくなる</a:t>
            </a:r>
            <a:endParaRPr lang="en-US" altLang="ja-JP" dirty="0"/>
          </a:p>
          <a:p>
            <a:r>
              <a:rPr lang="ja-JP" altLang="en-US" dirty="0"/>
              <a:t>バーンアウト現状評価はない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343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36FE-FBF9-6F4B-9F5B-C9365281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" b="1" dirty="0"/>
              <a:t>“</a:t>
            </a:r>
            <a:r>
              <a:rPr lang="ja-JP" altLang="en-US" b="1" dirty="0"/>
              <a:t>シニアメンター</a:t>
            </a:r>
            <a:r>
              <a:rPr kumimoji="1" lang="en-US" altLang="ja" b="1" dirty="0"/>
              <a:t>”</a:t>
            </a:r>
            <a:endParaRPr kumimoji="1" lang="ja-JP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CA2D0-7904-2047-A4CB-2869A26AC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通年の</a:t>
            </a:r>
            <a:r>
              <a:rPr kumimoji="1" lang="ja-JP" altLang="en-US" dirty="0"/>
              <a:t>シニアメンターを設定することで初期研修医と病棟長対象（計</a:t>
            </a:r>
            <a:r>
              <a:rPr lang="en-US" altLang="ja-JP" dirty="0"/>
              <a:t>40</a:t>
            </a:r>
            <a:r>
              <a:rPr kumimoji="1" lang="ja-JP" altLang="en-US" dirty="0"/>
              <a:t>名）、定期的な面談（プロテクトタイム）</a:t>
            </a:r>
            <a:endParaRPr kumimoji="1" lang="en-US" altLang="ja-JP" dirty="0"/>
          </a:p>
          <a:p>
            <a:r>
              <a:rPr lang="ja-JP" altLang="en-US" dirty="0"/>
              <a:t>頻度は月</a:t>
            </a:r>
            <a:r>
              <a:rPr lang="en-US" altLang="ja-JP" dirty="0"/>
              <a:t>1</a:t>
            </a:r>
            <a:r>
              <a:rPr lang="ja-JP" altLang="en-US" dirty="0"/>
              <a:t>、</a:t>
            </a:r>
            <a:r>
              <a:rPr lang="en-US" altLang="ja-JP" dirty="0"/>
              <a:t>15</a:t>
            </a:r>
            <a:r>
              <a:rPr lang="ja-JP" altLang="en-US" dirty="0"/>
              <a:t>分</a:t>
            </a:r>
            <a:endParaRPr kumimoji="1" lang="en-US" altLang="ja-JP" dirty="0"/>
          </a:p>
          <a:p>
            <a:r>
              <a:rPr lang="ja-JP" altLang="en-US" dirty="0"/>
              <a:t>時間内</a:t>
            </a:r>
            <a:r>
              <a:rPr lang="en-US" altLang="ja-JP" dirty="0" err="1"/>
              <a:t>FtoF</a:t>
            </a:r>
            <a:r>
              <a:rPr lang="ja-JP" altLang="en-US" dirty="0"/>
              <a:t>で不可能な</a:t>
            </a:r>
            <a:r>
              <a:rPr lang="en-US" altLang="ja-JP" dirty="0" err="1"/>
              <a:t>IoT</a:t>
            </a:r>
            <a:r>
              <a:rPr lang="ja-JP" altLang="en-US" dirty="0"/>
              <a:t>利用</a:t>
            </a:r>
            <a:endParaRPr lang="en-US" altLang="ja-JP" dirty="0"/>
          </a:p>
          <a:p>
            <a:r>
              <a:rPr kumimoji="1" lang="ja-JP" altLang="en-US" dirty="0"/>
              <a:t>担当はチーフ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人が</a:t>
            </a:r>
            <a:r>
              <a:rPr kumimoji="1" lang="en-US" altLang="ja-JP" dirty="0"/>
              <a:t>3</a:t>
            </a:r>
            <a:r>
              <a:rPr kumimoji="1" lang="ja-JP" altLang="en-US" dirty="0"/>
              <a:t>等分する</a:t>
            </a:r>
            <a:endParaRPr kumimoji="1" lang="en-US" altLang="ja-JP" dirty="0"/>
          </a:p>
          <a:p>
            <a:r>
              <a:rPr lang="ja-JP" altLang="en-US" dirty="0"/>
              <a:t>担当の決め方はマッチング形式</a:t>
            </a:r>
            <a:r>
              <a:rPr lang="en-US" altLang="ja-JP" dirty="0"/>
              <a:t>web</a:t>
            </a:r>
            <a:r>
              <a:rPr lang="ja-JP" altLang="en-US" dirty="0"/>
              <a:t>ベース</a:t>
            </a:r>
            <a:endParaRPr kumimoji="1" lang="en-US" altLang="ja-JP" dirty="0"/>
          </a:p>
          <a:p>
            <a:r>
              <a:rPr lang="ja-JP" altLang="en-US" dirty="0"/>
              <a:t>スタッフメンターと情報共有</a:t>
            </a:r>
            <a:endParaRPr lang="en-US" altLang="j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DAB19-B84D-984C-9A27-DEE1E598F765}"/>
              </a:ext>
            </a:extLst>
          </p:cNvPr>
          <p:cNvSpPr/>
          <p:nvPr/>
        </p:nvSpPr>
        <p:spPr>
          <a:xfrm>
            <a:off x="457200" y="6308725"/>
            <a:ext cx="27927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/>
              <a:t>吉本隆晃（</a:t>
            </a:r>
            <a:r>
              <a:rPr lang="ja-JP" altLang="en-US" sz="1600"/>
              <a:t>聖路加</a:t>
            </a:r>
            <a:r>
              <a:rPr lang="en-US" altLang="zh-TW" sz="1600" dirty="0"/>
              <a:t>) “</a:t>
            </a:r>
            <a:r>
              <a:rPr lang="ja-JP" altLang="en-US" sz="1600"/>
              <a:t>タイトル</a:t>
            </a:r>
            <a:r>
              <a:rPr lang="en-US" altLang="zh-TW" sz="1600" dirty="0"/>
              <a:t>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082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36FE-FBF9-6F4B-9F5B-C9365281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" altLang="en-US" sz="3600" b="1" dirty="0"/>
              <a:t>プロジェクトをどう進行させ</a:t>
            </a:r>
            <a:r>
              <a:rPr lang="ja-JP" altLang="en-US" sz="3600" b="1" dirty="0"/>
              <a:t>る</a:t>
            </a:r>
            <a:r>
              <a:rPr kumimoji="1" lang="ja" altLang="en-US" sz="3600" b="1" dirty="0"/>
              <a:t>か？</a:t>
            </a:r>
            <a:endParaRPr kumimoji="1" lang="ja-JP" alt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CA2D0-7904-2047-A4CB-2869A26AC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サポートできる人</a:t>
            </a:r>
            <a:endParaRPr lang="en-US" altLang="ja-JP" dirty="0"/>
          </a:p>
          <a:p>
            <a:pPr lvl="1"/>
            <a:r>
              <a:rPr lang="ja-JP" altLang="en-US" dirty="0"/>
              <a:t>チーフ、松尾先生、西村先生、他病院チーフ</a:t>
            </a:r>
            <a:endParaRPr lang="en-US" altLang="ja-JP" dirty="0"/>
          </a:p>
          <a:p>
            <a:pPr marL="514350" indent="-457200"/>
            <a:r>
              <a:rPr lang="ja-JP" altLang="en-US" dirty="0"/>
              <a:t>サポートが必要</a:t>
            </a:r>
            <a:endParaRPr lang="en-US" altLang="ja-JP" dirty="0"/>
          </a:p>
          <a:p>
            <a:pPr marL="457200" lvl="2" indent="0">
              <a:buNone/>
            </a:pPr>
            <a:r>
              <a:rPr lang="ja-JP" altLang="en-US" dirty="0"/>
              <a:t>病棟、初期研修管理委員会、臨床に関わる部署</a:t>
            </a:r>
            <a:endParaRPr lang="en-US" altLang="ja-JP" dirty="0"/>
          </a:p>
          <a:p>
            <a:pPr marL="514350" indent="-457200"/>
            <a:endParaRPr lang="en-US" altLang="ja-JP" dirty="0"/>
          </a:p>
          <a:p>
            <a:endParaRPr lang="en-US" altLang="ja-JP" dirty="0"/>
          </a:p>
          <a:p>
            <a:r>
              <a:rPr lang="ja" altLang="en-US" dirty="0"/>
              <a:t>パイロット</a:t>
            </a:r>
            <a:r>
              <a:rPr lang="ja-JP" altLang="en-US" dirty="0"/>
              <a:t>スタディの実施は？</a:t>
            </a:r>
            <a:endParaRPr lang="en-US" altLang="ja-JP" dirty="0"/>
          </a:p>
          <a:p>
            <a:pPr lvl="1"/>
            <a:r>
              <a:rPr lang="ja-JP" altLang="en-US" dirty="0"/>
              <a:t>できる。します！</a:t>
            </a:r>
            <a:endParaRPr lang="en-US" altLang="ja-JP" dirty="0"/>
          </a:p>
          <a:p>
            <a:endParaRPr lang="en-US" altLang="ja-JP" dirty="0"/>
          </a:p>
          <a:p>
            <a:pPr marL="914400" lvl="1" indent="-457200"/>
            <a:endParaRPr lang="en-US" altLang="ja-JP" dirty="0"/>
          </a:p>
          <a:p>
            <a:endParaRPr lang="en-US" altLang="ja-JP" dirty="0"/>
          </a:p>
          <a:p>
            <a:endParaRPr lang="en-US" altLang="j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808622-0402-604A-969B-858822AF4AE5}"/>
              </a:ext>
            </a:extLst>
          </p:cNvPr>
          <p:cNvSpPr/>
          <p:nvPr/>
        </p:nvSpPr>
        <p:spPr>
          <a:xfrm>
            <a:off x="457200" y="6308725"/>
            <a:ext cx="27927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/>
              <a:t>吉本隆晃（</a:t>
            </a:r>
            <a:r>
              <a:rPr lang="ja-JP" altLang="en-US" sz="1600"/>
              <a:t>聖路加</a:t>
            </a:r>
            <a:r>
              <a:rPr lang="en-US" altLang="zh-TW" sz="1600" dirty="0"/>
              <a:t>) “</a:t>
            </a:r>
            <a:r>
              <a:rPr lang="ja-JP" altLang="en-US" sz="1600"/>
              <a:t>タイトル</a:t>
            </a:r>
            <a:r>
              <a:rPr lang="en-US" altLang="zh-TW" sz="1600" dirty="0"/>
              <a:t>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783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" altLang="en-US" sz="3600" b="1" dirty="0"/>
              <a:t>プロジェクトをどう進行させ</a:t>
            </a:r>
            <a:r>
              <a:rPr lang="ja-JP" altLang="en-US" sz="3600" b="1" dirty="0"/>
              <a:t>る</a:t>
            </a:r>
            <a:r>
              <a:rPr lang="ja" altLang="en-US" sz="3600" b="1" dirty="0"/>
              <a:t>か？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今後の具体的な予定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①</a:t>
            </a:r>
            <a:r>
              <a:rPr lang="ja-JP" altLang="en-US" dirty="0"/>
              <a:t>メンタリング講習を</a:t>
            </a:r>
            <a:r>
              <a:rPr lang="en-US" altLang="ja-JP" dirty="0"/>
              <a:t>4</a:t>
            </a:r>
            <a:r>
              <a:rPr lang="ja-JP" altLang="en-US" dirty="0"/>
              <a:t>月までに受ける</a:t>
            </a:r>
            <a:endParaRPr lang="en-US" altLang="ja-JP" dirty="0"/>
          </a:p>
          <a:p>
            <a:pPr lvl="1"/>
            <a:r>
              <a:rPr lang="en-US" altLang="ja-JP" b="1" dirty="0"/>
              <a:t>JACRA</a:t>
            </a:r>
            <a:r>
              <a:rPr lang="ja-JP" altLang="en-US" b="1" dirty="0"/>
              <a:t>？から補助をもらう</a:t>
            </a:r>
            <a:endParaRPr lang="en-US" altLang="ja-JP" b="1" dirty="0"/>
          </a:p>
          <a:p>
            <a:pPr marL="57150" indent="0">
              <a:buNone/>
            </a:pPr>
            <a:r>
              <a:rPr lang="en-US" altLang="ja-JP" dirty="0"/>
              <a:t>②</a:t>
            </a:r>
            <a:r>
              <a:rPr lang="ja-JP" altLang="en-US" dirty="0"/>
              <a:t>事前調査：</a:t>
            </a:r>
            <a:r>
              <a:rPr lang="en-US" altLang="ja-JP" dirty="0"/>
              <a:t>MBI</a:t>
            </a:r>
            <a:r>
              <a:rPr lang="ja-JP" altLang="en-US" dirty="0"/>
              <a:t>を使用</a:t>
            </a:r>
            <a:endParaRPr lang="en-US" altLang="ja-JP" dirty="0"/>
          </a:p>
          <a:p>
            <a:pPr marL="914400" lvl="1" indent="-457200"/>
            <a:r>
              <a:rPr lang="ja-JP" altLang="en-US" dirty="0"/>
              <a:t>どのドメインを主な対象にするか考える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③</a:t>
            </a:r>
            <a:r>
              <a:rPr kumimoji="1" lang="ja-JP" altLang="en-US" dirty="0"/>
              <a:t>面談内容</a:t>
            </a:r>
            <a:endParaRPr kumimoji="1" lang="en-US" altLang="ja-JP" dirty="0"/>
          </a:p>
          <a:p>
            <a:pPr marL="400050" lvl="1" indent="0">
              <a:buNone/>
            </a:pPr>
            <a:r>
              <a:rPr kumimoji="1" lang="en-US" altLang="ja-JP" dirty="0"/>
              <a:t>−</a:t>
            </a:r>
            <a:r>
              <a:rPr kumimoji="1" lang="ja-JP" altLang="en-US" dirty="0"/>
              <a:t> </a:t>
            </a:r>
            <a:r>
              <a:rPr lang="ja-JP" altLang="en-US" dirty="0"/>
              <a:t>妥当な質問項目を探す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06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3931-ECC7-E442-A363-DFF5E8A74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b="1" dirty="0"/>
              <a:t>“</a:t>
            </a:r>
            <a:r>
              <a:rPr lang="ja-JP" altLang="en-US" b="1" dirty="0"/>
              <a:t>防げ！他院での</a:t>
            </a:r>
            <a:r>
              <a:rPr lang="en-US" altLang="ja-JP" b="1" dirty="0"/>
              <a:t>Burnout</a:t>
            </a:r>
            <a:r>
              <a:rPr lang="ja-JP" altLang="en-US" b="1" dirty="0"/>
              <a:t>！</a:t>
            </a:r>
            <a:r>
              <a:rPr lang="en-US" altLang="ja-JP" b="1" dirty="0"/>
              <a:t>”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F256E-6143-5D49-8303-6AAD63AAB5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>
                <a:solidFill>
                  <a:schemeClr val="tx1"/>
                </a:solidFill>
              </a:rPr>
              <a:t>栗原健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ja-JP" altLang="en-US">
                <a:solidFill>
                  <a:schemeClr val="tx1"/>
                </a:solidFill>
              </a:rPr>
              <a:t>浦添総合病院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05D80A-A894-AF40-9E1B-5CDD12EADD3D}"/>
              </a:ext>
            </a:extLst>
          </p:cNvPr>
          <p:cNvSpPr txBox="1">
            <a:spLocks/>
          </p:cNvSpPr>
          <p:nvPr/>
        </p:nvSpPr>
        <p:spPr>
          <a:xfrm>
            <a:off x="679450" y="701458"/>
            <a:ext cx="7772400" cy="66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" altLang="en-US" sz="3600" dirty="0"/>
              <a:t>バーンアウト</a:t>
            </a:r>
            <a:r>
              <a:rPr lang="ja-JP" altLang="en-US" sz="3600"/>
              <a:t>予防</a:t>
            </a:r>
            <a:r>
              <a:rPr lang="ja" altLang="en-US" sz="3600" dirty="0"/>
              <a:t>プロジェクト</a:t>
            </a:r>
            <a:r>
              <a:rPr lang="en-US" altLang="ja" sz="3600" dirty="0"/>
              <a:t> No.2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8910D-2B98-934A-B062-760F1D5984D3}"/>
              </a:ext>
            </a:extLst>
          </p:cNvPr>
          <p:cNvSpPr txBox="1"/>
          <p:nvPr/>
        </p:nvSpPr>
        <p:spPr>
          <a:xfrm>
            <a:off x="6840747" y="5462885"/>
            <a:ext cx="186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タイトル，</a:t>
            </a:r>
            <a:r>
              <a:rPr lang="ja" altLang="en-US" dirty="0"/>
              <a:t>自己紹介，</a:t>
            </a:r>
            <a:r>
              <a:rPr lang="ja-JP" altLang="en-US"/>
              <a:t>内容の簡単な概要をプレゼン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776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36FE-FBF9-6F4B-9F5B-C9365281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" altLang="en-US" b="1" dirty="0"/>
              <a:t>研修プログラムに</a:t>
            </a:r>
            <a:r>
              <a:rPr kumimoji="1" lang="ja-JP" altLang="en-US" b="1"/>
              <a:t>おける課題は？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CA2D0-7904-2047-A4CB-2869A26AC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群星沖縄臨床プロジェクトの１つ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初期研修医が他院で短期ローテートをすることが多い</a:t>
            </a:r>
            <a:endParaRPr kumimoji="1" lang="en-US" altLang="ja-JP" dirty="0"/>
          </a:p>
          <a:p>
            <a:endParaRPr lang="en-US" altLang="ja" dirty="0"/>
          </a:p>
          <a:p>
            <a:r>
              <a:rPr lang="ja-JP" altLang="en-US" dirty="0"/>
              <a:t>他院ローテートした際に</a:t>
            </a:r>
            <a:r>
              <a:rPr lang="en-US" altLang="ja-JP" dirty="0"/>
              <a:t>Burnout</a:t>
            </a:r>
            <a:r>
              <a:rPr lang="ja-JP" altLang="en-US" dirty="0"/>
              <a:t>した事例があったが、認知するのが遅かった</a:t>
            </a:r>
            <a:endParaRPr lang="en-US" altLang="ja-JP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4ADA71-926F-4049-93AD-AFC87FC7AD37}"/>
              </a:ext>
            </a:extLst>
          </p:cNvPr>
          <p:cNvSpPr/>
          <p:nvPr/>
        </p:nvSpPr>
        <p:spPr>
          <a:xfrm>
            <a:off x="457200" y="6308725"/>
            <a:ext cx="2393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/>
              <a:t>栗原健</a:t>
            </a:r>
            <a:r>
              <a:rPr lang="zh-TW" altLang="en-US" sz="1600" dirty="0"/>
              <a:t>（</a:t>
            </a:r>
            <a:r>
              <a:rPr lang="ja-JP" altLang="en-US" sz="1600"/>
              <a:t>浦添</a:t>
            </a:r>
            <a:r>
              <a:rPr lang="en-US" altLang="zh-TW" sz="1600" dirty="0"/>
              <a:t>) “</a:t>
            </a:r>
            <a:r>
              <a:rPr lang="ja-JP" altLang="en-US" sz="1600"/>
              <a:t>タイトル</a:t>
            </a:r>
            <a:r>
              <a:rPr lang="en-US" altLang="zh-TW" sz="1600" dirty="0"/>
              <a:t>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7184902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iryo UI+Verdana">
      <a:majorFont>
        <a:latin typeface="Verdana Bold"/>
        <a:ea typeface="Meiryo UI Bold"/>
        <a:cs typeface=""/>
      </a:majorFont>
      <a:minorFont>
        <a:latin typeface="Verdana Regular"/>
        <a:ea typeface="Meiryo UI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マネージメント班スライド" id="{021D3FEC-2CAC-B24A-A74F-2D0D70D93FB1}" vid="{C43FE2FD-EB67-BD4D-8711-75BC8AFC0316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0</TotalTime>
  <Words>1152</Words>
  <Application>Microsoft Macintosh PowerPoint</Application>
  <PresentationFormat>On-screen Show (4:3)</PresentationFormat>
  <Paragraphs>214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Verdana Bold</vt:lpstr>
      <vt:lpstr>Verdana Regular</vt:lpstr>
      <vt:lpstr>Arial</vt:lpstr>
      <vt:lpstr>Calibri</vt:lpstr>
      <vt:lpstr>Wingdings</vt:lpstr>
      <vt:lpstr>テーマ1</vt:lpstr>
      <vt:lpstr>チーフレジデントプロジェクト企画案 “バーンアウト予防”</vt:lpstr>
      <vt:lpstr>“シニアメンター” 〜No one will be left behind〜</vt:lpstr>
      <vt:lpstr>研修プログラムの現状</vt:lpstr>
      <vt:lpstr>バーンアウトの予防の課題</vt:lpstr>
      <vt:lpstr>“シニアメンター”</vt:lpstr>
      <vt:lpstr>プロジェクトをどう進行させるか？</vt:lpstr>
      <vt:lpstr>プロジェクトをどう進行させるか？</vt:lpstr>
      <vt:lpstr>“防げ！他院でのBurnout！”</vt:lpstr>
      <vt:lpstr>研修プログラムにおける課題は？</vt:lpstr>
      <vt:lpstr>“防げ！他院でのBurnout”</vt:lpstr>
      <vt:lpstr>プロジェクトをどう進行させるか？</vt:lpstr>
      <vt:lpstr>Japan Burnout Early Detection (JBED) project 〜ASSIST systemの導入〜 </vt:lpstr>
      <vt:lpstr>PowerPoint Presentation</vt:lpstr>
      <vt:lpstr>日本におけるBurnoutの課題は？</vt:lpstr>
      <vt:lpstr>ASSIST systemの導入！</vt:lpstr>
      <vt:lpstr>顔認識を利用した打刻システムの導入 </vt:lpstr>
      <vt:lpstr>プロジェクトをどう進行させるか？</vt:lpstr>
      <vt:lpstr>JBED設立宣言！！</vt:lpstr>
      <vt:lpstr> Kameda GIM mentoring project</vt:lpstr>
      <vt:lpstr>課題</vt:lpstr>
      <vt:lpstr>PowerPoint Presentation</vt:lpstr>
      <vt:lpstr>プロジェクトの概要</vt:lpstr>
      <vt:lpstr>プロジェクトをどう進行させるか？</vt:lpstr>
      <vt:lpstr>バーンアウト予防プロジェクト案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チーフレジデントプロジェクト企画案 “バーンアウト予防”</dc:title>
  <dc:creator>Kazuya Nagasaki</dc:creator>
  <cp:lastModifiedBy>Kazuya Nagasaki</cp:lastModifiedBy>
  <cp:revision>1</cp:revision>
  <dcterms:created xsi:type="dcterms:W3CDTF">2019-02-23T08:12:23Z</dcterms:created>
  <dcterms:modified xsi:type="dcterms:W3CDTF">2019-02-23T08:12:39Z</dcterms:modified>
</cp:coreProperties>
</file>