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493" r:id="rId5"/>
    <p:sldId id="605" r:id="rId6"/>
    <p:sldId id="589" r:id="rId7"/>
    <p:sldId id="604" r:id="rId8"/>
    <p:sldId id="606" r:id="rId9"/>
    <p:sldId id="591" r:id="rId10"/>
    <p:sldId id="600" r:id="rId11"/>
    <p:sldId id="596" r:id="rId12"/>
    <p:sldId id="598" r:id="rId13"/>
    <p:sldId id="597" r:id="rId14"/>
    <p:sldId id="603" r:id="rId15"/>
    <p:sldId id="549" r:id="rId16"/>
    <p:sldId id="602" r:id="rId17"/>
    <p:sldId id="309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339933"/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/>
    <p:restoredTop sz="91503"/>
  </p:normalViewPr>
  <p:slideViewPr>
    <p:cSldViewPr>
      <p:cViewPr varScale="1">
        <p:scale>
          <a:sx n="113" d="100"/>
          <a:sy n="113" d="100"/>
        </p:scale>
        <p:origin x="4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769FA-DF93-45C2-8CE5-23A5C629A745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56BBB-C459-40DA-8A60-160CC6BEFE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13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71C27-78C6-4CD0-A0CD-D32A9920238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7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30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73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25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67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9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20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45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46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23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99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24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062C-088F-4B15-948C-3B7A5DD5A03C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FB23743-F31C-284A-8851-9B92BC1BA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1345"/>
            <a:ext cx="1636978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0B0491-39F9-0B49-B270-FBD4CADCDCF6}"/>
              </a:ext>
            </a:extLst>
          </p:cNvPr>
          <p:cNvSpPr txBox="1"/>
          <p:nvPr/>
        </p:nvSpPr>
        <p:spPr>
          <a:xfrm>
            <a:off x="3347864" y="317264"/>
            <a:ext cx="5129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2019/2/23</a:t>
            </a:r>
          </a:p>
          <a:p>
            <a:r>
              <a:rPr kumimoji="1" lang="ja-JP" altLang="en-US" sz="2400" b="1"/>
              <a:t>第</a:t>
            </a:r>
            <a:r>
              <a:rPr kumimoji="1" lang="en-US" altLang="ja-JP" sz="2400" b="1" dirty="0"/>
              <a:t>1</a:t>
            </a:r>
            <a:r>
              <a:rPr kumimoji="1" lang="ja-JP" altLang="en-US" sz="2400" b="1"/>
              <a:t>回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日本チーフレジデントミーティング</a:t>
            </a:r>
            <a:endParaRPr kumimoji="1" lang="en-US" altLang="ja-JP" sz="2400" b="1" dirty="0"/>
          </a:p>
          <a:p>
            <a:r>
              <a:rPr lang="ja-JP" altLang="en-US" sz="2400" b="1"/>
              <a:t>教育インタレストチーム</a:t>
            </a:r>
            <a:endParaRPr lang="en-US" altLang="ja-JP" sz="2400" b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5E70BBA-E253-D04C-898E-9950F21A95BF}"/>
              </a:ext>
            </a:extLst>
          </p:cNvPr>
          <p:cNvSpPr/>
          <p:nvPr/>
        </p:nvSpPr>
        <p:spPr>
          <a:xfrm>
            <a:off x="395536" y="2132856"/>
            <a:ext cx="8028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800" b="1"/>
              <a:t>ベッドサイドティーチング</a:t>
            </a:r>
            <a:r>
              <a:rPr lang="en-US" altLang="ja-JP" sz="4800" b="1" dirty="0"/>
              <a:t>(BST)</a:t>
            </a:r>
          </a:p>
          <a:p>
            <a:pPr algn="ctr"/>
            <a:r>
              <a:rPr lang="ja-JP" altLang="en-US" sz="4800" b="1"/>
              <a:t>グループ</a:t>
            </a:r>
            <a:endParaRPr lang="en-US" altLang="ja-JP" sz="48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CEF16D-2873-BD45-ADEE-FA683F9FB90B}"/>
              </a:ext>
            </a:extLst>
          </p:cNvPr>
          <p:cNvSpPr txBox="1"/>
          <p:nvPr/>
        </p:nvSpPr>
        <p:spPr>
          <a:xfrm>
            <a:off x="1544614" y="4161859"/>
            <a:ext cx="6264696" cy="2336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/>
              <a:t>飯塚病院　菅原大輔</a:t>
            </a:r>
            <a:endParaRPr lang="en-US" altLang="ja-JP" sz="2000" dirty="0"/>
          </a:p>
          <a:p>
            <a:pPr algn="ctr">
              <a:lnSpc>
                <a:spcPct val="150000"/>
              </a:lnSpc>
            </a:pPr>
            <a:r>
              <a:rPr kumimoji="1" lang="ja-JP" altLang="en-US" sz="2000"/>
              <a:t>藤田医科大学病院　河辺拓</a:t>
            </a:r>
            <a:endParaRPr kumimoji="1" lang="en-US" altLang="ja-JP" sz="2000" dirty="0"/>
          </a:p>
          <a:p>
            <a:pPr algn="ctr">
              <a:lnSpc>
                <a:spcPct val="150000"/>
              </a:lnSpc>
            </a:pPr>
            <a:r>
              <a:rPr lang="ja-JP" altLang="en-US" sz="2000"/>
              <a:t>豊田地域医療センター　高岡大介</a:t>
            </a:r>
            <a:endParaRPr lang="en-US" altLang="ja-JP" sz="2000" dirty="0"/>
          </a:p>
          <a:p>
            <a:pPr algn="ctr">
              <a:lnSpc>
                <a:spcPct val="150000"/>
              </a:lnSpc>
            </a:pPr>
            <a:r>
              <a:rPr kumimoji="1" lang="ja-JP" altLang="en-US" sz="2000"/>
              <a:t>天理よろづ相談所病院　田川竣介</a:t>
            </a:r>
            <a:endParaRPr kumimoji="1" lang="en-US" altLang="ja-JP" sz="2000" dirty="0"/>
          </a:p>
          <a:p>
            <a:pPr algn="ctr">
              <a:lnSpc>
                <a:spcPct val="150000"/>
              </a:lnSpc>
            </a:pPr>
            <a:r>
              <a:rPr lang="ja-JP" altLang="en-US" sz="2000"/>
              <a:t>筑波大学附属病院　橋本恵太郎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76540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>
            <a:extLst>
              <a:ext uri="{FF2B5EF4-FFF2-40B4-BE49-F238E27FC236}">
                <a16:creationId xmlns:a16="http://schemas.microsoft.com/office/drawing/2014/main" id="{34C1F534-E88B-8444-B4B5-8B459F742CFD}"/>
              </a:ext>
            </a:extLst>
          </p:cNvPr>
          <p:cNvSpPr/>
          <p:nvPr/>
        </p:nvSpPr>
        <p:spPr>
          <a:xfrm>
            <a:off x="251520" y="684448"/>
            <a:ext cx="7344816" cy="83480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Time line</a:t>
            </a:r>
            <a:endParaRPr kumimoji="1" lang="ja-JP" altLang="en-US" sz="3200" b="1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FA23EEC7-6927-7944-9B63-1DD4E41EF9AA}"/>
              </a:ext>
            </a:extLst>
          </p:cNvPr>
          <p:cNvSpPr/>
          <p:nvPr/>
        </p:nvSpPr>
        <p:spPr>
          <a:xfrm>
            <a:off x="7668344" y="306846"/>
            <a:ext cx="1319810" cy="14887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成果発表</a:t>
            </a:r>
            <a:endParaRPr kumimoji="1" lang="en-US" altLang="ja-JP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156EA6-C171-9445-9D5A-A2D534393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147" y="6957392"/>
            <a:ext cx="5705157" cy="7165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44611C-0E51-094A-98DE-92312E4C5AD1}"/>
              </a:ext>
            </a:extLst>
          </p:cNvPr>
          <p:cNvSpPr txBox="1"/>
          <p:nvPr/>
        </p:nvSpPr>
        <p:spPr>
          <a:xfrm>
            <a:off x="107504" y="99674"/>
            <a:ext cx="33441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b="1"/>
              <a:t>プロジェクトの進行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572BFF8C-BD86-C14D-B728-BF40E56BD2A4}"/>
              </a:ext>
            </a:extLst>
          </p:cNvPr>
          <p:cNvSpPr/>
          <p:nvPr/>
        </p:nvSpPr>
        <p:spPr>
          <a:xfrm>
            <a:off x="1547663" y="1988840"/>
            <a:ext cx="2520281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dirty="0"/>
          </a:p>
          <a:p>
            <a:pPr algn="ctr"/>
            <a:endParaRPr lang="en-US" altLang="ja-JP" sz="28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en-US" altLang="ja-JP" sz="2400" dirty="0"/>
              <a:t>2019</a:t>
            </a:r>
            <a:r>
              <a:rPr kumimoji="1" lang="ja-JP" altLang="en-US" sz="2400"/>
              <a:t>年</a:t>
            </a:r>
            <a:r>
              <a:rPr kumimoji="1" lang="en-US" altLang="ja-JP" sz="2400" dirty="0"/>
              <a:t>3</a:t>
            </a:r>
            <a:r>
              <a:rPr kumimoji="1" lang="ja-JP" altLang="en-US" sz="2400"/>
              <a:t>月末</a:t>
            </a:r>
            <a:endParaRPr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lang="ja-JP" altLang="en-US" sz="2400"/>
              <a:t>・理想の</a:t>
            </a:r>
            <a:r>
              <a:rPr lang="en-US" altLang="ja-JP" sz="2400" dirty="0"/>
              <a:t>BST</a:t>
            </a:r>
            <a:r>
              <a:rPr lang="ja-JP" altLang="en-US" sz="2400"/>
              <a:t>とは</a:t>
            </a:r>
            <a:endParaRPr lang="en-US" altLang="ja-JP" sz="2400" dirty="0"/>
          </a:p>
          <a:p>
            <a:pPr algn="ctr"/>
            <a:r>
              <a:rPr kumimoji="1" lang="ja-JP" altLang="en-US" sz="2400"/>
              <a:t>・各施設の評価法を決める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ja-JP" altLang="en-US" sz="240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2E597CDF-764B-7C47-80B1-D9ADE327ED29}"/>
              </a:ext>
            </a:extLst>
          </p:cNvPr>
          <p:cNvSpPr/>
          <p:nvPr/>
        </p:nvSpPr>
        <p:spPr>
          <a:xfrm>
            <a:off x="4180781" y="1988840"/>
            <a:ext cx="1999196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2800" dirty="0"/>
          </a:p>
          <a:p>
            <a:pPr algn="ctr"/>
            <a:endParaRPr lang="en-US" altLang="ja-JP" sz="2400" dirty="0"/>
          </a:p>
          <a:p>
            <a:pPr algn="ctr"/>
            <a:r>
              <a:rPr lang="en-US" altLang="ja-JP" sz="2400" dirty="0"/>
              <a:t>2019</a:t>
            </a:r>
            <a:r>
              <a:rPr kumimoji="1" lang="ja-JP" altLang="en-US" sz="2400"/>
              <a:t>年</a:t>
            </a:r>
            <a:r>
              <a:rPr kumimoji="1" lang="en-US" altLang="ja-JP" sz="2400" dirty="0"/>
              <a:t>6</a:t>
            </a:r>
            <a:r>
              <a:rPr kumimoji="1" lang="ja-JP" altLang="en-US" sz="2400"/>
              <a:t>月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ja-JP" altLang="en-US" sz="2400"/>
              <a:t>規模対象を決める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ja-JP" altLang="en-US" sz="2400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CFD3A812-10A1-6E40-9D35-D4D12E80D1EC}"/>
              </a:ext>
            </a:extLst>
          </p:cNvPr>
          <p:cNvSpPr/>
          <p:nvPr/>
        </p:nvSpPr>
        <p:spPr>
          <a:xfrm>
            <a:off x="6276217" y="1988840"/>
            <a:ext cx="2256223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2019</a:t>
            </a:r>
            <a:r>
              <a:rPr kumimoji="1" lang="ja-JP" altLang="en-US" sz="2400"/>
              <a:t>年</a:t>
            </a:r>
            <a:r>
              <a:rPr kumimoji="1" lang="en-US" altLang="ja-JP" sz="2400" dirty="0"/>
              <a:t>9</a:t>
            </a:r>
            <a:r>
              <a:rPr kumimoji="1" lang="ja-JP" altLang="en-US" sz="2400"/>
              <a:t>月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lang="en-US" altLang="ja-JP" sz="2400" dirty="0"/>
              <a:t>Survey</a:t>
            </a:r>
            <a:r>
              <a:rPr lang="ja-JP" altLang="en-US" sz="2400"/>
              <a:t>実施</a:t>
            </a:r>
            <a:endParaRPr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ja-JP" altLang="en-US" sz="2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F5A97C-A2AD-8446-B3BC-D86F5FA03873}"/>
              </a:ext>
            </a:extLst>
          </p:cNvPr>
          <p:cNvSpPr txBox="1"/>
          <p:nvPr/>
        </p:nvSpPr>
        <p:spPr>
          <a:xfrm>
            <a:off x="179009" y="2574289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プロジェク</a:t>
            </a:r>
            <a:r>
              <a:rPr lang="ja-JP" altLang="en-US"/>
              <a:t>ト</a:t>
            </a:r>
            <a:endParaRPr lang="en-US" altLang="ja-JP" dirty="0"/>
          </a:p>
          <a:p>
            <a:r>
              <a:rPr kumimoji="1" lang="ja-JP" altLang="en-US"/>
              <a:t>自体の進行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870763-0B8C-E741-802D-650D84037576}"/>
              </a:ext>
            </a:extLst>
          </p:cNvPr>
          <p:cNvSpPr txBox="1"/>
          <p:nvPr/>
        </p:nvSpPr>
        <p:spPr>
          <a:xfrm>
            <a:off x="-1908720" y="458112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プロジェクト進行自体の</a:t>
            </a:r>
            <a:endParaRPr kumimoji="1" lang="en-US" altLang="ja-JP" dirty="0"/>
          </a:p>
          <a:p>
            <a:r>
              <a:rPr kumimoji="1" lang="ja-JP" altLang="en-US"/>
              <a:t>の中間報告や評価</a:t>
            </a:r>
          </a:p>
        </p:txBody>
      </p:sp>
    </p:spTree>
    <p:extLst>
      <p:ext uri="{BB962C8B-B14F-4D97-AF65-F5344CB8AC3E}">
        <p14:creationId xmlns:p14="http://schemas.microsoft.com/office/powerpoint/2010/main" val="386358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6E2C3E-5C27-7747-9410-AA53C331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6396630"/>
            <a:ext cx="3995936" cy="46137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78F925-E760-7C46-A0C4-31FBDFA4C08B}"/>
              </a:ext>
            </a:extLst>
          </p:cNvPr>
          <p:cNvSpPr txBox="1"/>
          <p:nvPr/>
        </p:nvSpPr>
        <p:spPr>
          <a:xfrm>
            <a:off x="107504" y="188640"/>
            <a:ext cx="26965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200" b="1" dirty="0"/>
              <a:t>Future </a:t>
            </a:r>
            <a:r>
              <a:rPr kumimoji="1" lang="en-US" altLang="ja-JP" sz="3200" b="1" dirty="0"/>
              <a:t>Plan</a:t>
            </a:r>
            <a:endParaRPr kumimoji="1" lang="ja-JP" altLang="en-US" sz="32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412ED1-D002-364B-8D78-EBBD407028A7}"/>
              </a:ext>
            </a:extLst>
          </p:cNvPr>
          <p:cNvSpPr txBox="1"/>
          <p:nvPr/>
        </p:nvSpPr>
        <p:spPr>
          <a:xfrm>
            <a:off x="251520" y="1340768"/>
            <a:ext cx="8892480" cy="1897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ja-JP" sz="3200" b="1" dirty="0"/>
              <a:t>Survey</a:t>
            </a:r>
            <a:r>
              <a:rPr lang="ja-JP" altLang="en-US" sz="3200" b="1"/>
              <a:t>結果を発表（学会、ワークショップ）　</a:t>
            </a:r>
            <a:endParaRPr lang="en-US" altLang="ja-JP" sz="32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 b="1"/>
              <a:t>日本版での</a:t>
            </a:r>
            <a:r>
              <a:rPr lang="en-US" altLang="ja-JP" sz="3200" b="1" dirty="0"/>
              <a:t>BST</a:t>
            </a:r>
            <a:r>
              <a:rPr lang="ja-JP" altLang="en-US" sz="3200" b="1"/>
              <a:t>マニュアルを作成</a:t>
            </a:r>
            <a:endParaRPr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86928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CCF87E3-78BA-E741-9195-69BD67706B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4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D8F1393-D69F-694F-A88A-111BE4DBB61D}"/>
              </a:ext>
            </a:extLst>
          </p:cNvPr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9051"/>
          </a:solidFill>
          <a:ln>
            <a:solidFill>
              <a:srgbClr val="00905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プロジェクトデザイン</a:t>
            </a:r>
            <a:endParaRPr kumimoji="1" lang="ja-JP" alt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6A582B7-1060-1140-9878-59E9942F3D2A}"/>
              </a:ext>
            </a:extLst>
          </p:cNvPr>
          <p:cNvSpPr/>
          <p:nvPr/>
        </p:nvSpPr>
        <p:spPr>
          <a:xfrm>
            <a:off x="3482535" y="652797"/>
            <a:ext cx="21789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6A’s</a:t>
            </a:r>
            <a:endParaRPr lang="ja-JP" altLang="en-US" sz="7200" b="1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033B8FA-DE30-C448-8276-7AB5F7F684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508" y="1832591"/>
          <a:ext cx="8856984" cy="4937760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2412268">
                  <a:extLst>
                    <a:ext uri="{9D8B030D-6E8A-4147-A177-3AD203B41FA5}">
                      <a16:colId xmlns:a16="http://schemas.microsoft.com/office/drawing/2014/main" val="2000403463"/>
                    </a:ext>
                  </a:extLst>
                </a:gridCol>
                <a:gridCol w="6444716">
                  <a:extLst>
                    <a:ext uri="{9D8B030D-6E8A-4147-A177-3AD203B41FA5}">
                      <a16:colId xmlns:a16="http://schemas.microsoft.com/office/drawing/2014/main" val="2275144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Academic Rigor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このプロジェクトによって解決したい問題はなんですか</a:t>
                      </a:r>
                      <a:r>
                        <a:rPr lang="en-US" altLang="ja-JP" sz="2400" dirty="0"/>
                        <a:t>?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64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Authenticity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/>
                        <a:t>これらのプロジェクトに有用なリソースは何か</a:t>
                      </a:r>
                      <a:r>
                        <a:rPr lang="en-US" altLang="ja-JP" sz="2400" dirty="0"/>
                        <a:t>?</a:t>
                      </a:r>
                      <a:r>
                        <a:rPr lang="ja-JP" altLang="ja-JP" sz="2400"/>
                        <a:t>	</a:t>
                      </a:r>
                      <a:endParaRPr lang="en-US" altLang="ja-JP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438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ja-JP" sz="2400"/>
                        <a:t>Active </a:t>
                      </a:r>
                      <a:endParaRPr lang="en-US" altLang="ja-JP" sz="2400" dirty="0"/>
                    </a:p>
                    <a:p>
                      <a:r>
                        <a:rPr lang="ja-JP" altLang="ja-JP" sz="2400"/>
                        <a:t>exploration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ja-JP" sz="2400"/>
                        <a:t>これらのプロジェクトに協力してくれそうな組織や人達は？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21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Applied</a:t>
                      </a:r>
                      <a:endParaRPr lang="en-US" altLang="ja-JP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learning</a:t>
                      </a:r>
                      <a:endParaRPr lang="ja-JP" altLang="ja-JP" sz="2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アイデアをどのように実現化していくか？	</a:t>
                      </a:r>
                      <a:endParaRPr lang="en-US" altLang="ja-JP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42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Adult </a:t>
                      </a:r>
                      <a:endParaRPr lang="en-US" altLang="ja-JP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connections</a:t>
                      </a:r>
                      <a:endParaRPr lang="ja-JP" altLang="ja-JP" sz="2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プロジェクトリーダーを誰とし、どのような手段で連絡をとっていくか？</a:t>
                      </a:r>
                      <a:endParaRPr lang="en-US" altLang="ja-JP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1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Assessment </a:t>
                      </a:r>
                      <a:endParaRPr lang="en-US" altLang="ja-JP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Practices</a:t>
                      </a:r>
                      <a:endParaRPr lang="ja-JP" altLang="ja-JP" sz="2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ja-JP" altLang="ja-JP" sz="2400"/>
                        <a:t>プロジェクトの進行具合をどのようにモニターするか？</a:t>
                      </a:r>
                    </a:p>
                    <a:p>
                      <a:pPr marL="0" indent="0">
                        <a:buNone/>
                      </a:pPr>
                      <a:r>
                        <a:rPr lang="ja-JP" altLang="ja-JP" sz="2400"/>
                        <a:t>最終成果発表までにどのような形式で中間報告をするか？</a:t>
                      </a:r>
                      <a:endParaRPr lang="en-US" altLang="ja-JP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3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27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5480" cy="668360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新規プロジェクトを検討する</a:t>
            </a:r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際の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項目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72B2092-D354-6B4B-A13D-AA8D4DF18DBF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1052736"/>
          <a:ext cx="8136904" cy="5608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518367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 What/How would you like to CHANGE things at your home institution?</a:t>
                      </a:r>
                      <a: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ja-JP" altLang="en-US" sz="20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</a:t>
                      </a:r>
                      <a:r>
                        <a:rPr lang="ja-JP" alt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自施設で変えたいものは何ですか？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38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 Were there other institutes that have tried your idea?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他施設／他国でそのアイデアを試みた例はありますか？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7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 How can you justify the needs?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ニーズが存在することはどのように証明できますか？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80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 Who will be the stakeholders?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誰、もしくはどの部署が大きく関わりますか？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96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 Can we try a pilot project?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パイロットプロジェクトから始められますか？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 What are the obstacles?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障壁となるのは何ですか？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6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 What secondary changes (good/bad) can you expect?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変化を加えることで予想される二次性の変化は何ですか？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07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 How can the change be sustainable?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変化が継続するにはどうしたらいいですか？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740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08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E5B5C4-6616-3C4F-AF5E-E540591A45F8}"/>
              </a:ext>
            </a:extLst>
          </p:cNvPr>
          <p:cNvSpPr txBox="1"/>
          <p:nvPr/>
        </p:nvSpPr>
        <p:spPr>
          <a:xfrm>
            <a:off x="1331640" y="26064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/>
              <a:t>議題</a:t>
            </a:r>
            <a:endParaRPr lang="en-US" altLang="ja-JP" sz="36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35F631-9494-2B4B-AF31-3DD5647CD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528" y="5877272"/>
            <a:ext cx="4032448" cy="5719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51E9A96-EF96-374E-B346-F7F322DF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528" y="6372660"/>
            <a:ext cx="4032448" cy="5010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135BAFB-1C77-D74E-A84C-8214FF12A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528" y="5372315"/>
            <a:ext cx="4032448" cy="57579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F220B2-C8EF-5449-8F6B-8493378ACE36}"/>
              </a:ext>
            </a:extLst>
          </p:cNvPr>
          <p:cNvSpPr txBox="1"/>
          <p:nvPr/>
        </p:nvSpPr>
        <p:spPr>
          <a:xfrm>
            <a:off x="395536" y="1772816"/>
            <a:ext cx="8352928" cy="212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600"/>
              <a:t>理想のベッドサイドティーチングとは</a:t>
            </a:r>
            <a:endParaRPr lang="en-US" altLang="ja-JP" sz="3600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600"/>
              <a:t>理想的なフィードバックの方法とは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05346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E5B5C4-6616-3C4F-AF5E-E540591A45F8}"/>
              </a:ext>
            </a:extLst>
          </p:cNvPr>
          <p:cNvSpPr txBox="1"/>
          <p:nvPr/>
        </p:nvSpPr>
        <p:spPr>
          <a:xfrm>
            <a:off x="395536" y="26064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/>
              <a:t>問題点、ニーズ</a:t>
            </a:r>
            <a:endParaRPr lang="en-US" altLang="ja-JP" sz="36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35F631-9494-2B4B-AF31-3DD5647CD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528" y="5877272"/>
            <a:ext cx="4032448" cy="5719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51E9A96-EF96-374E-B346-F7F322DF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528" y="6372660"/>
            <a:ext cx="4032448" cy="5010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135BAFB-1C77-D74E-A84C-8214FF12A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528" y="5372315"/>
            <a:ext cx="4032448" cy="57579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F220B2-C8EF-5449-8F6B-8493378ACE36}"/>
              </a:ext>
            </a:extLst>
          </p:cNvPr>
          <p:cNvSpPr txBox="1"/>
          <p:nvPr/>
        </p:nvSpPr>
        <p:spPr>
          <a:xfrm>
            <a:off x="395536" y="1279649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lang="ja-JP" altLang="en-US" sz="2800"/>
              <a:t>ハワイでの</a:t>
            </a:r>
            <a:r>
              <a:rPr lang="en-US" altLang="ja-JP" sz="2800" dirty="0"/>
              <a:t>BST</a:t>
            </a:r>
            <a:r>
              <a:rPr kumimoji="1" lang="en-US" altLang="ja-JP" sz="2800" dirty="0"/>
              <a:t>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午前中に</a:t>
            </a:r>
            <a:r>
              <a:rPr lang="en-US" altLang="ja-JP" sz="2800" dirty="0"/>
              <a:t>9</a:t>
            </a:r>
            <a:r>
              <a:rPr lang="ja-JP" altLang="en-US" sz="2800"/>
              <a:t>時ー</a:t>
            </a:r>
            <a:r>
              <a:rPr lang="en-US" altLang="ja-JP" sz="2800" dirty="0"/>
              <a:t>12</a:t>
            </a:r>
            <a:r>
              <a:rPr lang="ja-JP" altLang="en-US" sz="2800"/>
              <a:t>時に業務と並行して実施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lang="en-US" altLang="ja-JP" sz="2800" dirty="0"/>
              <a:t>【</a:t>
            </a:r>
            <a:r>
              <a:rPr lang="ja-JP" altLang="en-US" sz="2800"/>
              <a:t>日本での現状</a:t>
            </a:r>
            <a:r>
              <a:rPr lang="en-US" altLang="ja-JP" sz="2800" dirty="0"/>
              <a:t>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800"/>
              <a:t>ベッドサイドティーチングという言葉の定義が不明確</a:t>
            </a:r>
            <a:endParaRPr kumimoji="1" lang="en-US" altLang="ja-JP" sz="2800" dirty="0"/>
          </a:p>
          <a:p>
            <a:pPr lvl="1"/>
            <a:r>
              <a:rPr lang="ja-JP" altLang="en-US" sz="2800"/>
              <a:t>状況：病棟、患者面談、</a:t>
            </a:r>
            <a:r>
              <a:rPr lang="en-US" altLang="ja-JP" sz="2800" dirty="0"/>
              <a:t>ER/</a:t>
            </a:r>
            <a:r>
              <a:rPr lang="ja-JP" altLang="en-US" sz="2800"/>
              <a:t>救急車</a:t>
            </a:r>
            <a:endParaRPr lang="en-US" altLang="ja-JP" sz="2800" dirty="0"/>
          </a:p>
          <a:p>
            <a:pPr lvl="1"/>
            <a:r>
              <a:rPr kumimoji="1" lang="ja-JP" altLang="en-US" sz="2800"/>
              <a:t>内容：知識、技能、態度</a:t>
            </a:r>
            <a:endParaRPr kumimoji="1" lang="en-US" altLang="ja-JP" sz="2800" dirty="0"/>
          </a:p>
          <a:p>
            <a:pPr lvl="1"/>
            <a:endParaRPr kumimoji="1"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/>
              <a:t>各施設間で頻度、実施している度合いがバラバラ</a:t>
            </a: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/>
              <a:t>他職種の理解が得られていない病院も多い</a:t>
            </a: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/>
              <a:t>業務と教育のバランスが難しい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4487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E5B5C4-6616-3C4F-AF5E-E540591A45F8}"/>
              </a:ext>
            </a:extLst>
          </p:cNvPr>
          <p:cNvSpPr txBox="1"/>
          <p:nvPr/>
        </p:nvSpPr>
        <p:spPr>
          <a:xfrm>
            <a:off x="395536" y="26064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BST</a:t>
            </a:r>
            <a:r>
              <a:rPr lang="ja-JP" altLang="en-US" sz="3600" b="1"/>
              <a:t>の利点</a:t>
            </a:r>
            <a:endParaRPr lang="en-US" altLang="ja-JP" sz="36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35F631-9494-2B4B-AF31-3DD5647CD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528" y="5877272"/>
            <a:ext cx="4032448" cy="5719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51E9A96-EF96-374E-B346-F7F322DF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528" y="6372660"/>
            <a:ext cx="4032448" cy="5010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135BAFB-1C77-D74E-A84C-8214FF12A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528" y="5372315"/>
            <a:ext cx="4032448" cy="57579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F220B2-C8EF-5449-8F6B-8493378ACE36}"/>
              </a:ext>
            </a:extLst>
          </p:cNvPr>
          <p:cNvSpPr txBox="1"/>
          <p:nvPr/>
        </p:nvSpPr>
        <p:spPr>
          <a:xfrm>
            <a:off x="395536" y="1279649"/>
            <a:ext cx="8352928" cy="4421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ロールモデル</a:t>
            </a:r>
            <a:endParaRPr lang="en-US" altLang="ja-JP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3200" dirty="0"/>
              <a:t>BST</a:t>
            </a:r>
            <a:r>
              <a:rPr lang="ja-JP" altLang="en-US" sz="3200"/>
              <a:t>の結果を踏まえ方針決定ができる</a:t>
            </a:r>
            <a:endParaRPr lang="en-US" altLang="ja-JP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ショートプレゼンテーションの練習</a:t>
            </a:r>
            <a:endParaRPr lang="en-US" altLang="ja-JP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知識の共有</a:t>
            </a:r>
            <a:endParaRPr lang="en-US" altLang="ja-JP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病状説明の方法</a:t>
            </a:r>
            <a:endParaRPr lang="en-US" altLang="ja-JP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18542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D77F65-2EC4-6344-816A-2EA652005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628800"/>
            <a:ext cx="8435280" cy="15841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kumimoji="1" lang="ja-JP" altLang="en-US" sz="3600"/>
              <a:t>病院の規模、医師の人数、教育体制によって</a:t>
            </a:r>
            <a:endParaRPr kumimoji="1" lang="en-US" altLang="ja-JP" sz="3600" dirty="0"/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ja-JP" altLang="en-US" sz="3600"/>
              <a:t>理想のベッドサイドティーチングの形は違うのでは？</a:t>
            </a:r>
          </a:p>
        </p:txBody>
      </p:sp>
    </p:spTree>
    <p:extLst>
      <p:ext uri="{BB962C8B-B14F-4D97-AF65-F5344CB8AC3E}">
        <p14:creationId xmlns:p14="http://schemas.microsoft.com/office/powerpoint/2010/main" val="356278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576EB9-B442-CF40-B07C-DFA1068A688A}"/>
              </a:ext>
            </a:extLst>
          </p:cNvPr>
          <p:cNvSpPr txBox="1"/>
          <p:nvPr/>
        </p:nvSpPr>
        <p:spPr>
          <a:xfrm>
            <a:off x="179512" y="260648"/>
            <a:ext cx="344196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400" b="1"/>
              <a:t>プロジェクト名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DEDD95-1E05-7443-9471-380638887DEF}"/>
              </a:ext>
            </a:extLst>
          </p:cNvPr>
          <p:cNvSpPr txBox="1"/>
          <p:nvPr/>
        </p:nvSpPr>
        <p:spPr>
          <a:xfrm>
            <a:off x="384544" y="2420888"/>
            <a:ext cx="83749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/>
              <a:t>本邦における</a:t>
            </a:r>
            <a:endParaRPr kumimoji="1" lang="en-US" altLang="ja-JP" sz="4400" dirty="0"/>
          </a:p>
          <a:p>
            <a:pPr algn="ctr"/>
            <a:r>
              <a:rPr kumimoji="1" lang="ja-JP" altLang="en-US" sz="4400"/>
              <a:t>理想のベッドサイドティーチングとは</a:t>
            </a:r>
          </a:p>
        </p:txBody>
      </p:sp>
    </p:spTree>
    <p:extLst>
      <p:ext uri="{BB962C8B-B14F-4D97-AF65-F5344CB8AC3E}">
        <p14:creationId xmlns:p14="http://schemas.microsoft.com/office/powerpoint/2010/main" val="82218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576EB9-B442-CF40-B07C-DFA1068A688A}"/>
              </a:ext>
            </a:extLst>
          </p:cNvPr>
          <p:cNvSpPr txBox="1"/>
          <p:nvPr/>
        </p:nvSpPr>
        <p:spPr>
          <a:xfrm>
            <a:off x="179512" y="260648"/>
            <a:ext cx="452399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400" b="1"/>
              <a:t>プロジェクトの目標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ED165D8-4CA6-0046-BAFD-7FDF4F719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772" y="6944575"/>
            <a:ext cx="4110228" cy="54425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53DAD7-A7EC-7345-A770-5C9F51DE0DD3}"/>
              </a:ext>
            </a:extLst>
          </p:cNvPr>
          <p:cNvSpPr txBox="1"/>
          <p:nvPr/>
        </p:nvSpPr>
        <p:spPr>
          <a:xfrm>
            <a:off x="191268" y="1556792"/>
            <a:ext cx="8952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【</a:t>
            </a:r>
            <a:r>
              <a:rPr kumimoji="1" lang="ja-JP" altLang="en-US" sz="3200"/>
              <a:t>対象</a:t>
            </a:r>
            <a:r>
              <a:rPr kumimoji="1" lang="en-US" altLang="ja-JP" sz="3200" dirty="0"/>
              <a:t>】</a:t>
            </a:r>
          </a:p>
          <a:p>
            <a:r>
              <a:rPr kumimoji="1" lang="ja-JP" altLang="en-US" sz="3200"/>
              <a:t>研修医、指導者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lang="en-US" altLang="ja-JP" sz="3200" dirty="0"/>
              <a:t>【</a:t>
            </a:r>
            <a:r>
              <a:rPr lang="ja-JP" altLang="en-US" sz="3200"/>
              <a:t>アウトカム</a:t>
            </a:r>
            <a:r>
              <a:rPr lang="en-US" altLang="ja-JP" sz="3200" dirty="0"/>
              <a:t>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/>
              <a:t>理想のベッドサイドティーチングのコンセンサスを作る</a:t>
            </a:r>
            <a:endParaRPr lang="en-US" altLang="ja-JP" sz="32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ja-JP" altLang="en-US" sz="3200"/>
              <a:t>研修医にとって</a:t>
            </a:r>
            <a:endParaRPr lang="en-US" altLang="ja-JP" sz="32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ja-JP" altLang="en-US" sz="3200"/>
              <a:t>指導者にとって</a:t>
            </a:r>
            <a:endParaRPr lang="en-US" altLang="ja-JP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/>
              <a:t>全国に周知する</a:t>
            </a:r>
            <a:endParaRPr lang="en-US" altLang="ja-JP" sz="3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5629D70-B588-424E-AE4D-3A2BF331D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72" y="7488832"/>
            <a:ext cx="4123669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C0CDB0-0961-E24E-B951-24EC7674681A}"/>
              </a:ext>
            </a:extLst>
          </p:cNvPr>
          <p:cNvSpPr txBox="1"/>
          <p:nvPr/>
        </p:nvSpPr>
        <p:spPr>
          <a:xfrm>
            <a:off x="251520" y="188640"/>
            <a:ext cx="4132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b="1"/>
              <a:t>プロジェクトの内容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1EF1B2-3AA9-8142-B787-584B80C85298}"/>
              </a:ext>
            </a:extLst>
          </p:cNvPr>
          <p:cNvSpPr txBox="1"/>
          <p:nvPr/>
        </p:nvSpPr>
        <p:spPr>
          <a:xfrm>
            <a:off x="251520" y="1340768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/>
              <a:t>先行例</a:t>
            </a:r>
            <a:r>
              <a:rPr kumimoji="1" lang="en-US" altLang="ja-JP" sz="2800" dirty="0"/>
              <a:t>】</a:t>
            </a:r>
          </a:p>
          <a:p>
            <a:r>
              <a:rPr kumimoji="1" lang="ja-JP" altLang="en-US" sz="2800"/>
              <a:t>アメリカの論文より（</a:t>
            </a:r>
            <a:r>
              <a:rPr kumimoji="1" lang="en-US" altLang="ja-JP" sz="2800" dirty="0" err="1"/>
              <a:t>janicik</a:t>
            </a:r>
            <a:r>
              <a:rPr kumimoji="1" lang="en-US" altLang="ja-JP" sz="2800" dirty="0"/>
              <a:t> 2009</a:t>
            </a:r>
            <a:r>
              <a:rPr kumimoji="1" lang="ja-JP" altLang="en-US" sz="2800"/>
              <a:t>）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lang="en-US" altLang="ja-JP" sz="2800" dirty="0"/>
              <a:t>【</a:t>
            </a:r>
            <a:r>
              <a:rPr lang="ja-JP" altLang="en-US" sz="2800"/>
              <a:t>日本の例</a:t>
            </a:r>
            <a:r>
              <a:rPr lang="en-US" altLang="ja-JP" sz="2800" dirty="0"/>
              <a:t>】</a:t>
            </a:r>
          </a:p>
          <a:p>
            <a:r>
              <a:rPr lang="ja-JP" altLang="en-US" sz="2800"/>
              <a:t>日本の医療現場にそった理想の</a:t>
            </a:r>
            <a:endParaRPr lang="en-US" altLang="ja-JP" sz="2800" dirty="0"/>
          </a:p>
          <a:p>
            <a:r>
              <a:rPr lang="ja-JP" altLang="en-US" sz="2800"/>
              <a:t>ベッドサイドティーチングを定義した論文はない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/>
              <a:t>各病院に</a:t>
            </a:r>
            <a:r>
              <a:rPr lang="en-US" altLang="ja-JP" sz="2800" dirty="0" err="1"/>
              <a:t>delphy</a:t>
            </a:r>
            <a:r>
              <a:rPr lang="ja-JP" altLang="en-US" sz="2800"/>
              <a:t>法等を用いてアンケートを行う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en-US" altLang="ja-JP" sz="2800" dirty="0"/>
              <a:t>※</a:t>
            </a:r>
            <a:r>
              <a:rPr lang="en-US" altLang="ja-JP" sz="2800" dirty="0" err="1"/>
              <a:t>Delphy</a:t>
            </a:r>
            <a:r>
              <a:rPr lang="ja-JP" altLang="en-US" sz="2800"/>
              <a:t>法</a:t>
            </a:r>
            <a:endParaRPr lang="en-US" altLang="ja-JP" sz="2800" dirty="0"/>
          </a:p>
          <a:p>
            <a:r>
              <a:rPr lang="ja-JP" altLang="en-US" sz="2800"/>
              <a:t>集団の意見や知見を集約し統一的な見解を得る手法の一つ</a:t>
            </a:r>
            <a:endParaRPr lang="en-US" altLang="ja-JP" sz="2800" dirty="0"/>
          </a:p>
          <a:p>
            <a:endParaRPr lang="en-US" altLang="ja-JP" sz="28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9EE0DDE-33AC-C440-A7F8-6BBE0FA9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6858000"/>
            <a:ext cx="5523774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7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73B7B8-6213-BD45-BFCC-38DB1F066D2D}"/>
              </a:ext>
            </a:extLst>
          </p:cNvPr>
          <p:cNvSpPr txBox="1"/>
          <p:nvPr/>
        </p:nvSpPr>
        <p:spPr>
          <a:xfrm>
            <a:off x="251520" y="188640"/>
            <a:ext cx="4132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b="1"/>
              <a:t>プロジェクトの工夫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90D220-CE5B-9E48-83B7-604F5759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7470437"/>
            <a:ext cx="4067944" cy="10296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95C34D0-8243-584D-BF54-57F46559F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6957392"/>
            <a:ext cx="4042230" cy="51304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7E0D77-FECB-FC45-A1A1-C3E2DEABCBB5}"/>
              </a:ext>
            </a:extLst>
          </p:cNvPr>
          <p:cNvSpPr txBox="1"/>
          <p:nvPr/>
        </p:nvSpPr>
        <p:spPr>
          <a:xfrm>
            <a:off x="251520" y="1916028"/>
            <a:ext cx="8510879" cy="2319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/>
              <a:t>誰を巻き込むか</a:t>
            </a:r>
            <a:r>
              <a:rPr kumimoji="1" lang="en-US" altLang="ja-JP" sz="2800" dirty="0"/>
              <a:t>】</a:t>
            </a:r>
          </a:p>
          <a:p>
            <a:r>
              <a:rPr kumimoji="1" lang="ja-JP" altLang="en-US" sz="2800"/>
              <a:t>上級医、同僚、他院の次期チーフレジデント</a:t>
            </a:r>
            <a:r>
              <a:rPr lang="ja-JP" altLang="en-US" sz="2800"/>
              <a:t>、</a:t>
            </a:r>
            <a:r>
              <a:rPr kumimoji="1" lang="ja-JP" altLang="en-US" sz="2800"/>
              <a:t>内科系学会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lang="en-US" altLang="ja-JP" sz="2800" dirty="0"/>
              <a:t>【</a:t>
            </a:r>
            <a:r>
              <a:rPr lang="ja-JP" altLang="en-US" sz="2800"/>
              <a:t>障害、問題</a:t>
            </a:r>
            <a:r>
              <a:rPr lang="en-US" altLang="ja-JP" sz="2800" dirty="0"/>
              <a:t>】</a:t>
            </a:r>
          </a:p>
          <a:p>
            <a:r>
              <a:rPr lang="ja-JP" altLang="en-US" sz="2800"/>
              <a:t>内科系学会を巻き込みたいが窓口がわからない</a:t>
            </a:r>
            <a:endParaRPr lang="en-US" altLang="ja-JP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C6E975F-0C8E-0444-AEA3-4D4BC3363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8500102"/>
            <a:ext cx="4067944" cy="3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12E3D87718F34CB835B9AFF235DF6B" ma:contentTypeVersion="0" ma:contentTypeDescription="新しいドキュメントを作成します。" ma:contentTypeScope="" ma:versionID="e9f7021cb9d53a9be158abb4954180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8926bda343549689b476e4dfdcfc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B828DF-7B30-4FE6-9227-C15FAA213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308CD5-8870-45B0-95AF-28751953E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08CD41-E64B-469D-8D80-BE214AC90A66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3792</TotalTime>
  <Words>550</Words>
  <Application>Microsoft Macintosh PowerPoint</Application>
  <PresentationFormat>画面に合わせる (4:3)</PresentationFormat>
  <Paragraphs>120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Meiryo UI</vt:lpstr>
      <vt:lpstr>メイリオ</vt:lpstr>
      <vt:lpstr>Arial</vt:lpstr>
      <vt:lpstr>Calibri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新規プロジェクトを検討する際の8項目</vt:lpstr>
    </vt:vector>
  </TitlesOfParts>
  <Company>聖路加国際大学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呼吸器・膠原病科合同カンファ  症例提示①</dc:title>
  <dc:creator>LA135194</dc:creator>
  <cp:lastModifiedBy>Shinya Nagasaki</cp:lastModifiedBy>
  <cp:revision>129</cp:revision>
  <dcterms:created xsi:type="dcterms:W3CDTF">2018-09-24T11:03:30Z</dcterms:created>
  <dcterms:modified xsi:type="dcterms:W3CDTF">2019-03-04T11:17:44Z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0x010100C512E3D87718F34CB835B9AFF235DF6B</vt:lpwstr>
  </property>
</Properties>
</file>