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493" r:id="rId5"/>
    <p:sldId id="589" r:id="rId6"/>
    <p:sldId id="591" r:id="rId7"/>
    <p:sldId id="600" r:id="rId8"/>
    <p:sldId id="596" r:id="rId9"/>
    <p:sldId id="598" r:id="rId10"/>
    <p:sldId id="597" r:id="rId11"/>
    <p:sldId id="603" r:id="rId12"/>
    <p:sldId id="549" r:id="rId13"/>
    <p:sldId id="602" r:id="rId14"/>
    <p:sldId id="309" r:id="rId1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51"/>
    <a:srgbClr val="339933"/>
    <a:srgbClr val="00CC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3"/>
    <p:restoredTop sz="91561"/>
  </p:normalViewPr>
  <p:slideViewPr>
    <p:cSldViewPr>
      <p:cViewPr varScale="1">
        <p:scale>
          <a:sx n="99" d="100"/>
          <a:sy n="99" d="100"/>
        </p:scale>
        <p:origin x="27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769FA-DF93-45C2-8CE5-23A5C629A745}" type="datetimeFigureOut">
              <a:rPr kumimoji="1" lang="ja-JP" altLang="en-US" smtClean="0"/>
              <a:t>2019/2/23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56BBB-C459-40DA-8A60-160CC6BEFE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013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71C27-78C6-4CD0-A0CD-D32A9920238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072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062C-088F-4B15-948C-3B7A5DD5A03C}" type="datetimeFigureOut">
              <a:rPr kumimoji="1" lang="ja-JP" altLang="en-US" smtClean="0"/>
              <a:t>2019/2/23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D8A4-9AA6-467B-961E-1AFF598092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30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062C-088F-4B15-948C-3B7A5DD5A03C}" type="datetimeFigureOut">
              <a:rPr kumimoji="1" lang="ja-JP" altLang="en-US" smtClean="0"/>
              <a:t>2019/2/23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D8A4-9AA6-467B-961E-1AFF598092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173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062C-088F-4B15-948C-3B7A5DD5A03C}" type="datetimeFigureOut">
              <a:rPr kumimoji="1" lang="ja-JP" altLang="en-US" smtClean="0"/>
              <a:t>2019/2/23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D8A4-9AA6-467B-961E-1AFF598092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25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062C-088F-4B15-948C-3B7A5DD5A03C}" type="datetimeFigureOut">
              <a:rPr kumimoji="1" lang="ja-JP" altLang="en-US" smtClean="0"/>
              <a:t>2019/2/23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D8A4-9AA6-467B-961E-1AFF598092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967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062C-088F-4B15-948C-3B7A5DD5A03C}" type="datetimeFigureOut">
              <a:rPr kumimoji="1" lang="ja-JP" altLang="en-US" smtClean="0"/>
              <a:t>2019/2/23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D8A4-9AA6-467B-961E-1AFF598092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59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062C-088F-4B15-948C-3B7A5DD5A03C}" type="datetimeFigureOut">
              <a:rPr kumimoji="1" lang="ja-JP" altLang="en-US" smtClean="0"/>
              <a:t>2019/2/23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D8A4-9AA6-467B-961E-1AFF598092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620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062C-088F-4B15-948C-3B7A5DD5A03C}" type="datetimeFigureOut">
              <a:rPr kumimoji="1" lang="ja-JP" altLang="en-US" smtClean="0"/>
              <a:t>2019/2/23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D8A4-9AA6-467B-961E-1AFF598092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45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062C-088F-4B15-948C-3B7A5DD5A03C}" type="datetimeFigureOut">
              <a:rPr kumimoji="1" lang="ja-JP" altLang="en-US" smtClean="0"/>
              <a:t>2019/2/23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D8A4-9AA6-467B-961E-1AFF598092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46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062C-088F-4B15-948C-3B7A5DD5A03C}" type="datetimeFigureOut">
              <a:rPr kumimoji="1" lang="ja-JP" altLang="en-US" smtClean="0"/>
              <a:t>2019/2/23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D8A4-9AA6-467B-961E-1AFF598092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923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062C-088F-4B15-948C-3B7A5DD5A03C}" type="datetimeFigureOut">
              <a:rPr kumimoji="1" lang="ja-JP" altLang="en-US" smtClean="0"/>
              <a:t>2019/2/23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D8A4-9AA6-467B-961E-1AFF598092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199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062C-088F-4B15-948C-3B7A5DD5A03C}" type="datetimeFigureOut">
              <a:rPr kumimoji="1" lang="ja-JP" altLang="en-US" smtClean="0"/>
              <a:t>2019/2/23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D8A4-9AA6-467B-961E-1AFF598092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024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C062C-088F-4B15-948C-3B7A5DD5A03C}" type="datetimeFigureOut">
              <a:rPr kumimoji="1" lang="ja-JP" altLang="en-US" smtClean="0"/>
              <a:t>2019/2/23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DD8A4-9AA6-467B-961E-1AFF598092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5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FB23743-F31C-284A-8851-9B92BC1BA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61345"/>
            <a:ext cx="1636978" cy="15121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0B0491-39F9-0B49-B270-FBD4CADCDCF6}"/>
              </a:ext>
            </a:extLst>
          </p:cNvPr>
          <p:cNvSpPr txBox="1"/>
          <p:nvPr/>
        </p:nvSpPr>
        <p:spPr>
          <a:xfrm>
            <a:off x="3347864" y="317264"/>
            <a:ext cx="51299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2019/2/23</a:t>
            </a:r>
          </a:p>
          <a:p>
            <a:r>
              <a:rPr kumimoji="1" lang="ja-JP" altLang="en-US" sz="2400" b="1"/>
              <a:t>第</a:t>
            </a:r>
            <a:r>
              <a:rPr kumimoji="1" lang="en-US" altLang="ja-JP" sz="2400" b="1" dirty="0"/>
              <a:t>1</a:t>
            </a:r>
            <a:r>
              <a:rPr kumimoji="1" lang="ja-JP" altLang="en-US" sz="2400" b="1"/>
              <a:t>回</a:t>
            </a:r>
            <a:r>
              <a:rPr kumimoji="1" lang="en-US" altLang="ja-JP" sz="2400" b="1" dirty="0"/>
              <a:t> </a:t>
            </a:r>
            <a:r>
              <a:rPr kumimoji="1" lang="ja-JP" altLang="en-US" sz="2400" b="1"/>
              <a:t>日本チーフレジデントミーティング</a:t>
            </a:r>
            <a:endParaRPr kumimoji="1" lang="en-US" altLang="ja-JP" sz="2400" b="1" dirty="0"/>
          </a:p>
          <a:p>
            <a:r>
              <a:rPr lang="ja-JP" altLang="en-US" sz="2400" b="1"/>
              <a:t>教育インタレストチーム</a:t>
            </a:r>
            <a:endParaRPr lang="en-US" altLang="ja-JP" sz="24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8623544-175C-5E40-AE5F-71D01DAD708C}"/>
              </a:ext>
            </a:extLst>
          </p:cNvPr>
          <p:cNvSpPr txBox="1"/>
          <p:nvPr/>
        </p:nvSpPr>
        <p:spPr>
          <a:xfrm>
            <a:off x="251520" y="2071008"/>
            <a:ext cx="869244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500" b="1" dirty="0"/>
              <a:t>Project</a:t>
            </a:r>
            <a:r>
              <a:rPr kumimoji="1" lang="ja-JP" altLang="en-US" sz="11500" b="1"/>
              <a:t>企画</a:t>
            </a:r>
            <a:endParaRPr kumimoji="1" lang="ja-JP" altLang="en-US" sz="880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5E70BBA-E253-D04C-898E-9950F21A95BF}"/>
              </a:ext>
            </a:extLst>
          </p:cNvPr>
          <p:cNvSpPr/>
          <p:nvPr/>
        </p:nvSpPr>
        <p:spPr>
          <a:xfrm>
            <a:off x="3131840" y="4491346"/>
            <a:ext cx="5788764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/>
              <a:t>教育インタレストグループ</a:t>
            </a:r>
            <a:endParaRPr lang="en-US" altLang="ja-JP" sz="3200" b="1" dirty="0"/>
          </a:p>
          <a:p>
            <a:endParaRPr lang="en-US" altLang="ja-JP" sz="3200" b="1" dirty="0"/>
          </a:p>
          <a:p>
            <a:r>
              <a:rPr lang="ja-JP" altLang="en-US" sz="3200" b="1"/>
              <a:t>長谷川　日下　上田　中泉　鶴山</a:t>
            </a:r>
            <a:endParaRPr lang="en-US" altLang="ja-JP" sz="3200" b="1" dirty="0"/>
          </a:p>
          <a:p>
            <a:r>
              <a:rPr lang="ja-JP" altLang="en-US" sz="3200" b="1"/>
              <a:t>運営スタッフ：福井、片桐</a:t>
            </a:r>
            <a:endParaRPr lang="en-US" altLang="ja-JP" sz="3200" b="1" dirty="0"/>
          </a:p>
        </p:txBody>
      </p:sp>
    </p:spTree>
    <p:extLst>
      <p:ext uri="{BB962C8B-B14F-4D97-AF65-F5344CB8AC3E}">
        <p14:creationId xmlns:p14="http://schemas.microsoft.com/office/powerpoint/2010/main" val="2765405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D8F1393-D69F-694F-A88A-111BE4DBB61D}"/>
              </a:ext>
            </a:extLst>
          </p:cNvPr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009051"/>
          </a:solidFill>
          <a:ln>
            <a:solidFill>
              <a:srgbClr val="00905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プロジェクトデザイン</a:t>
            </a:r>
            <a:endParaRPr kumimoji="1" lang="ja-JP" alt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6A582B7-1060-1140-9878-59E9942F3D2A}"/>
              </a:ext>
            </a:extLst>
          </p:cNvPr>
          <p:cNvSpPr/>
          <p:nvPr/>
        </p:nvSpPr>
        <p:spPr>
          <a:xfrm>
            <a:off x="3482535" y="652797"/>
            <a:ext cx="21789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7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6A’s</a:t>
            </a:r>
            <a:endParaRPr lang="ja-JP" altLang="en-US" sz="7200" b="1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0033B8FA-DE30-C448-8276-7AB5F7F6849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3508" y="1832591"/>
          <a:ext cx="8856984" cy="4937760"/>
        </p:xfrm>
        <a:graphic>
          <a:graphicData uri="http://schemas.openxmlformats.org/drawingml/2006/table">
            <a:tbl>
              <a:tblPr firstCol="1" bandRow="1">
                <a:tableStyleId>{93296810-A885-4BE3-A3E7-6D5BEEA58F35}</a:tableStyleId>
              </a:tblPr>
              <a:tblGrid>
                <a:gridCol w="2412268">
                  <a:extLst>
                    <a:ext uri="{9D8B030D-6E8A-4147-A177-3AD203B41FA5}">
                      <a16:colId xmlns:a16="http://schemas.microsoft.com/office/drawing/2014/main" val="2000403463"/>
                    </a:ext>
                  </a:extLst>
                </a:gridCol>
                <a:gridCol w="6444716">
                  <a:extLst>
                    <a:ext uri="{9D8B030D-6E8A-4147-A177-3AD203B41FA5}">
                      <a16:colId xmlns:a16="http://schemas.microsoft.com/office/drawing/2014/main" val="22751443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Academic Rigor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400"/>
                        <a:t>このプロジェクトによって解決したい問題はなんですか</a:t>
                      </a:r>
                      <a:r>
                        <a:rPr lang="en-US" altLang="ja-JP" sz="2400" dirty="0"/>
                        <a:t>?</a:t>
                      </a:r>
                      <a:endParaRPr kumimoji="1" lang="ja-JP" alt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644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Authenticity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/>
                        <a:t>これらのプロジェクトに有用なリソースは何か</a:t>
                      </a:r>
                      <a:r>
                        <a:rPr lang="en-US" altLang="ja-JP" sz="2400" dirty="0"/>
                        <a:t>?</a:t>
                      </a:r>
                      <a:r>
                        <a:rPr lang="ja-JP" altLang="ja-JP" sz="2400"/>
                        <a:t>	</a:t>
                      </a:r>
                      <a:endParaRPr lang="en-US" altLang="ja-JP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438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ja-JP" sz="2400"/>
                        <a:t>Active </a:t>
                      </a:r>
                      <a:endParaRPr lang="en-US" altLang="ja-JP" sz="2400" dirty="0"/>
                    </a:p>
                    <a:p>
                      <a:r>
                        <a:rPr lang="ja-JP" altLang="ja-JP" sz="2400"/>
                        <a:t>exploration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ja-JP" sz="2400"/>
                        <a:t>これらのプロジェクトに協力してくれそうな組織や人達は？</a:t>
                      </a:r>
                      <a:endParaRPr kumimoji="1" lang="ja-JP" alt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216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2400"/>
                        <a:t>Applied</a:t>
                      </a:r>
                      <a:endParaRPr lang="en-US" altLang="ja-JP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2400"/>
                        <a:t>learning</a:t>
                      </a:r>
                      <a:endParaRPr lang="ja-JP" altLang="ja-JP" sz="24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2400"/>
                        <a:t>アイデアをどのように実現化していくか？	</a:t>
                      </a:r>
                      <a:endParaRPr lang="en-US" altLang="ja-JP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442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2400"/>
                        <a:t>Adult </a:t>
                      </a:r>
                      <a:endParaRPr lang="en-US" altLang="ja-JP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2400"/>
                        <a:t>connections</a:t>
                      </a:r>
                      <a:endParaRPr lang="ja-JP" altLang="ja-JP" sz="24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2400"/>
                        <a:t>プロジェクトリーダーを誰とし、どのような手段で連絡をとっていくか？</a:t>
                      </a:r>
                      <a:endParaRPr lang="en-US" altLang="ja-JP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112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2400"/>
                        <a:t>Assessment </a:t>
                      </a:r>
                      <a:endParaRPr lang="en-US" altLang="ja-JP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2400"/>
                        <a:t>Practices</a:t>
                      </a:r>
                      <a:endParaRPr lang="ja-JP" altLang="ja-JP" sz="24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ja-JP" altLang="ja-JP" sz="2400"/>
                        <a:t>プロジェクトの進行具合をどのようにモニターするか？</a:t>
                      </a:r>
                    </a:p>
                    <a:p>
                      <a:pPr marL="0" indent="0">
                        <a:buNone/>
                      </a:pPr>
                      <a:r>
                        <a:rPr lang="ja-JP" altLang="ja-JP" sz="2400"/>
                        <a:t>最終成果発表までにどのような形式で中間報告をするか？</a:t>
                      </a:r>
                      <a:endParaRPr lang="en-US" altLang="ja-JP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430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278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25480" cy="668360"/>
          </a:xfrm>
        </p:spPr>
        <p:txBody>
          <a:bodyPr>
            <a:normAutofit/>
          </a:bodyPr>
          <a:lstStyle/>
          <a:p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新規プロジェクトを検討する</a:t>
            </a:r>
            <a:r>
              <a:rPr lang="ja-JP" altLang="en-US" sz="3600" b="1">
                <a:latin typeface="メイリオ" panose="020B0604030504040204" pitchFamily="50" charset="-128"/>
                <a:ea typeface="メイリオ" panose="020B0604030504040204" pitchFamily="50" charset="-128"/>
              </a:rPr>
              <a:t>際の</a:t>
            </a:r>
            <a:r>
              <a:rPr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3600" b="1">
                <a:latin typeface="メイリオ" panose="020B0604030504040204" pitchFamily="50" charset="-128"/>
                <a:ea typeface="メイリオ" panose="020B0604030504040204" pitchFamily="50" charset="-128"/>
              </a:rPr>
              <a:t>項目</a:t>
            </a:r>
            <a:endParaRPr kumimoji="1"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072B2092-D354-6B4B-A13D-AA8D4DF18DBF}"/>
              </a:ext>
            </a:extLst>
          </p:cNvPr>
          <p:cNvGraphicFramePr>
            <a:graphicFrameLocks noGrp="1"/>
          </p:cNvGraphicFramePr>
          <p:nvPr/>
        </p:nvGraphicFramePr>
        <p:xfrm>
          <a:off x="539552" y="1052736"/>
          <a:ext cx="8136904" cy="5608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136904">
                  <a:extLst>
                    <a:ext uri="{9D8B030D-6E8A-4147-A177-3AD203B41FA5}">
                      <a16:colId xmlns:a16="http://schemas.microsoft.com/office/drawing/2014/main" val="2518367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 What/How would you like to CHANGE things at your home institution?</a:t>
                      </a:r>
                      <a:r>
                        <a:rPr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lang="ja-JP" altLang="en-US" sz="20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　</a:t>
                      </a:r>
                      <a:r>
                        <a:rPr lang="ja-JP" altLang="en-US" sz="2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自施設で変えたいものは何ですか？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389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 Were there other institutes that have tried your idea? </a:t>
                      </a:r>
                      <a:br>
                        <a:rPr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2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他施設／他国でそのアイデアを試みた例はありますか？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71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3. How can you justify the needs? </a:t>
                      </a:r>
                      <a:br>
                        <a:rPr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2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ニーズが存在することはどのように証明できますか？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080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4. Who will be the stakeholders? </a:t>
                      </a:r>
                      <a:br>
                        <a:rPr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2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誰、もしくはどの部署が大きく関わりますか？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967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5. Can we try a pilot project? </a:t>
                      </a:r>
                      <a:br>
                        <a:rPr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2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パイロットプロジェクトから始められますか？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11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6. What are the obstacles? </a:t>
                      </a:r>
                      <a:br>
                        <a:rPr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2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障壁となるのは何ですか？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961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7. What secondary changes (good/bad) can you expect? </a:t>
                      </a:r>
                      <a:br>
                        <a:rPr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2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変化を加えることで予想される二次性の変化は何ですか？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079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8. How can the change be sustainable?</a:t>
                      </a:r>
                      <a:br>
                        <a:rPr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2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変化が継続するにはどうしたらいいですか？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740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085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E5B5C4-6616-3C4F-AF5E-E540591A45F8}"/>
              </a:ext>
            </a:extLst>
          </p:cNvPr>
          <p:cNvSpPr txBox="1"/>
          <p:nvPr/>
        </p:nvSpPr>
        <p:spPr>
          <a:xfrm>
            <a:off x="395536" y="260648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/>
              <a:t>グループワークで話し合ったこと</a:t>
            </a:r>
            <a:endParaRPr kumimoji="1" lang="en-US" altLang="ja-JP" sz="3600" b="1" dirty="0"/>
          </a:p>
          <a:p>
            <a:r>
              <a:rPr lang="ja-JP" altLang="en-US" sz="3600" b="1"/>
              <a:t>や問題点、ニーズ</a:t>
            </a:r>
            <a:endParaRPr lang="en-US" altLang="ja-JP" sz="3600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B35F631-9494-2B4B-AF31-3DD5647CD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552" y="5877272"/>
            <a:ext cx="4032448" cy="57191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51E9A96-EF96-374E-B346-F7F322DF1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552" y="6372660"/>
            <a:ext cx="4032448" cy="50107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135BAFB-1C77-D74E-A84C-8214FF12A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552" y="5372315"/>
            <a:ext cx="4032448" cy="57579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4E0A62-2ED3-ED42-9C5F-F611B80054D5}"/>
              </a:ext>
            </a:extLst>
          </p:cNvPr>
          <p:cNvSpPr txBox="1"/>
          <p:nvPr/>
        </p:nvSpPr>
        <p:spPr>
          <a:xfrm>
            <a:off x="611560" y="1467142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【</a:t>
            </a:r>
            <a:r>
              <a:rPr kumimoji="1" lang="ja-JP" altLang="en-US" sz="3600"/>
              <a:t>問題点</a:t>
            </a:r>
            <a:r>
              <a:rPr kumimoji="1" lang="en-US" altLang="ja-JP" sz="3600" dirty="0"/>
              <a:t>】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sz="3600"/>
              <a:t>長い、</a:t>
            </a:r>
            <a:r>
              <a:rPr lang="en-US" altLang="ja-JP" sz="3600" dirty="0"/>
              <a:t>off the job</a:t>
            </a:r>
            <a:r>
              <a:rPr lang="ja-JP" altLang="en-US" sz="3600"/>
              <a:t>、作る負担、資料の整理、調べにくい</a:t>
            </a:r>
            <a:endParaRPr lang="en-US" altLang="ja-JP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ja-JP" sz="3600" dirty="0"/>
          </a:p>
          <a:p>
            <a:r>
              <a:rPr lang="en-US" altLang="ja-JP" sz="3600" dirty="0"/>
              <a:t>【</a:t>
            </a:r>
            <a:r>
              <a:rPr lang="ja-JP" altLang="en-US" sz="3600"/>
              <a:t>方法</a:t>
            </a:r>
            <a:r>
              <a:rPr lang="en-US" altLang="ja-JP" sz="3600" dirty="0"/>
              <a:t>】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ja-JP" sz="3600" dirty="0"/>
              <a:t>10</a:t>
            </a:r>
            <a:r>
              <a:rPr kumimoji="1" lang="ja-JP" altLang="en-US" sz="3600"/>
              <a:t>分間のレクチャーを多く作る</a:t>
            </a:r>
            <a:endParaRPr kumimoji="1" lang="en-US" altLang="ja-JP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sz="3600"/>
              <a:t>病院間のチーフレジデントで共有をする</a:t>
            </a:r>
            <a:endParaRPr lang="en-US" altLang="ja-JP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ja-JP" altLang="en-US" sz="3600"/>
              <a:t>双方向を目指す</a:t>
            </a:r>
            <a:endParaRPr kumimoji="1"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1544877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576EB9-B442-CF40-B07C-DFA1068A688A}"/>
              </a:ext>
            </a:extLst>
          </p:cNvPr>
          <p:cNvSpPr txBox="1"/>
          <p:nvPr/>
        </p:nvSpPr>
        <p:spPr>
          <a:xfrm>
            <a:off x="179512" y="260648"/>
            <a:ext cx="344196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4400" b="1"/>
              <a:t>プロジェクト名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ACA9EE-D90A-EE48-8667-C50387BBD0F0}"/>
              </a:ext>
            </a:extLst>
          </p:cNvPr>
          <p:cNvSpPr txBox="1"/>
          <p:nvPr/>
        </p:nvSpPr>
        <p:spPr>
          <a:xfrm>
            <a:off x="0" y="2780928"/>
            <a:ext cx="94890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>
                <a:solidFill>
                  <a:srgbClr val="FF0000"/>
                </a:solidFill>
              </a:rPr>
              <a:t>3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S</a:t>
            </a:r>
            <a:r>
              <a:rPr kumimoji="1" lang="ja-JP" altLang="en-US" sz="5400"/>
              <a:t>レクチャープロジェクト</a:t>
            </a:r>
            <a:endParaRPr kumimoji="1" lang="en-US" altLang="ja-JP" sz="5400" dirty="0"/>
          </a:p>
          <a:p>
            <a:r>
              <a:rPr kumimoji="1" lang="ja-JP" altLang="en-US" sz="5400" b="1"/>
              <a:t>（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S</a:t>
            </a:r>
            <a:r>
              <a:rPr kumimoji="1" lang="en-US" altLang="ja-JP" sz="5400" b="1" dirty="0"/>
              <a:t>hort</a:t>
            </a:r>
            <a:r>
              <a:rPr kumimoji="1" lang="ja-JP" altLang="en-US" sz="5400" b="1"/>
              <a:t>、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S</a:t>
            </a:r>
            <a:r>
              <a:rPr kumimoji="1" lang="en-US" altLang="ja-JP" sz="5400" b="1" dirty="0"/>
              <a:t>hare</a:t>
            </a:r>
            <a:r>
              <a:rPr kumimoji="1" lang="ja-JP" altLang="en-US" sz="5400" b="1"/>
              <a:t>、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S</a:t>
            </a:r>
            <a:r>
              <a:rPr kumimoji="1" lang="en-US" altLang="ja-JP" sz="5400" b="1" dirty="0"/>
              <a:t>torage</a:t>
            </a:r>
            <a:r>
              <a:rPr kumimoji="1" lang="ja-JP" altLang="en-US" sz="5400" b="1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82218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576EB9-B442-CF40-B07C-DFA1068A688A}"/>
              </a:ext>
            </a:extLst>
          </p:cNvPr>
          <p:cNvSpPr txBox="1"/>
          <p:nvPr/>
        </p:nvSpPr>
        <p:spPr>
          <a:xfrm>
            <a:off x="179512" y="260648"/>
            <a:ext cx="4523995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4400" b="1"/>
              <a:t>プロジェクトの目標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ED165D8-4CA6-0046-BAFD-7FDF4F719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772" y="5765064"/>
            <a:ext cx="4110228" cy="54425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953DAD7-A7EC-7345-A770-5C9F51DE0DD3}"/>
              </a:ext>
            </a:extLst>
          </p:cNvPr>
          <p:cNvSpPr txBox="1"/>
          <p:nvPr/>
        </p:nvSpPr>
        <p:spPr>
          <a:xfrm>
            <a:off x="323528" y="2890391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/>
              <a:t>全国のチーフでショートレクチャーを</a:t>
            </a:r>
            <a:endParaRPr lang="en-US" altLang="ja-JP" sz="4000" dirty="0"/>
          </a:p>
          <a:p>
            <a:r>
              <a:rPr lang="ja-JP" altLang="en-US" sz="4000"/>
              <a:t>作成し共有していく！</a:t>
            </a:r>
            <a:endParaRPr lang="en-US" altLang="ja-JP" sz="40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5629D70-B588-424E-AE4D-3A2BF331D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772" y="6309321"/>
            <a:ext cx="4123669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67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BC0CDB0-0961-E24E-B951-24EC7674681A}"/>
              </a:ext>
            </a:extLst>
          </p:cNvPr>
          <p:cNvSpPr txBox="1"/>
          <p:nvPr/>
        </p:nvSpPr>
        <p:spPr>
          <a:xfrm>
            <a:off x="251520" y="188640"/>
            <a:ext cx="41328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4000" b="1"/>
              <a:t>プロジェクトの内容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61EF1B2-3AA9-8142-B787-584B80C85298}"/>
              </a:ext>
            </a:extLst>
          </p:cNvPr>
          <p:cNvSpPr txBox="1"/>
          <p:nvPr/>
        </p:nvSpPr>
        <p:spPr>
          <a:xfrm>
            <a:off x="558888" y="1052736"/>
            <a:ext cx="860844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/>
              <a:t>対象：初期研修医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/>
              <a:t>アウトカム：チーフレジデントの業務軽減、初期研修医のレベルアップ</a:t>
            </a:r>
            <a:endParaRPr lang="en-US" altLang="ja-JP" sz="2400" dirty="0"/>
          </a:p>
          <a:p>
            <a:r>
              <a:rPr lang="ja-JP" altLang="en-US" sz="2400"/>
              <a:t>　　　　　　　</a:t>
            </a:r>
            <a:r>
              <a:rPr lang="en-US" altLang="ja-JP" sz="2400" dirty="0"/>
              <a:t>on the job</a:t>
            </a:r>
            <a:r>
              <a:rPr lang="ja-JP" altLang="en-US" sz="2400"/>
              <a:t>の量を増やす、振り返りがしやすくなる</a:t>
            </a:r>
            <a:endParaRPr lang="en-US" altLang="ja-JP" sz="2400" dirty="0"/>
          </a:p>
          <a:p>
            <a:r>
              <a:rPr lang="ja-JP" altLang="en-US" sz="2400"/>
              <a:t>　　　　　　　自分の苦手を知りやすい、自身・満足度等の主観的評価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/>
              <a:t>場所：</a:t>
            </a:r>
            <a:r>
              <a:rPr lang="en-US" altLang="ja-JP" sz="2400" dirty="0"/>
              <a:t>ER</a:t>
            </a:r>
            <a:r>
              <a:rPr lang="ja-JP" altLang="en-US" sz="2400"/>
              <a:t>（</a:t>
            </a:r>
            <a:r>
              <a:rPr lang="en-US" altLang="ja-JP" sz="2400" dirty="0"/>
              <a:t>Bed side</a:t>
            </a:r>
            <a:r>
              <a:rPr lang="ja-JP" altLang="en-US" sz="2400"/>
              <a:t>、病棟）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/>
              <a:t>形式：</a:t>
            </a:r>
            <a:r>
              <a:rPr lang="en-US" altLang="ja-JP" sz="2400" dirty="0"/>
              <a:t>Small Lecture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9EE0DDE-33AC-C440-A7F8-6BBE0FA96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226" y="6165304"/>
            <a:ext cx="5523774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78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873B7B8-6213-BD45-BFCC-38DB1F066D2D}"/>
              </a:ext>
            </a:extLst>
          </p:cNvPr>
          <p:cNvSpPr txBox="1"/>
          <p:nvPr/>
        </p:nvSpPr>
        <p:spPr>
          <a:xfrm>
            <a:off x="251520" y="188640"/>
            <a:ext cx="41328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4000" b="1"/>
              <a:t>プロジェクトの工夫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690D220-CE5B-9E48-83B7-604F57596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5455017"/>
            <a:ext cx="4067944" cy="102966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95C34D0-8243-584D-BF54-57F46559F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4941972"/>
            <a:ext cx="4042230" cy="51304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87E0D77-FECB-FC45-A1A1-C3E2DEABCBB5}"/>
              </a:ext>
            </a:extLst>
          </p:cNvPr>
          <p:cNvSpPr txBox="1"/>
          <p:nvPr/>
        </p:nvSpPr>
        <p:spPr>
          <a:xfrm>
            <a:off x="395536" y="1096030"/>
            <a:ext cx="751519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/>
              <a:t>ニーズ把握：アンケートを作成する</a:t>
            </a:r>
            <a:r>
              <a:rPr lang="en-US" altLang="ja-JP" sz="2000" dirty="0"/>
              <a:t>(2,3</a:t>
            </a:r>
            <a:r>
              <a:rPr lang="ja-JP" altLang="en-US" sz="2000"/>
              <a:t>月に取る</a:t>
            </a:r>
            <a:r>
              <a:rPr lang="en-US" altLang="ja-JP" sz="2000" dirty="0"/>
              <a:t>)</a:t>
            </a:r>
          </a:p>
          <a:p>
            <a:r>
              <a:rPr lang="ja-JP" altLang="en-US" sz="2000"/>
              <a:t>　</a:t>
            </a:r>
            <a:r>
              <a:rPr lang="en-US" altLang="ja-JP" sz="2000" dirty="0"/>
              <a:t>※1</a:t>
            </a:r>
            <a:r>
              <a:rPr lang="ja-JP" altLang="en-US" sz="2000"/>
              <a:t>，</a:t>
            </a:r>
            <a:r>
              <a:rPr lang="en-US" altLang="ja-JP" sz="2000" dirty="0"/>
              <a:t>2</a:t>
            </a:r>
            <a:r>
              <a:rPr lang="ja-JP" altLang="en-US" sz="2000"/>
              <a:t>年目の研修終了時期のため、建設的な意見が得られやすい！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lang="ja-JP" altLang="en-US" sz="2000"/>
              <a:t>手順：①</a:t>
            </a:r>
            <a:r>
              <a:rPr lang="en-US" altLang="ja-JP" sz="2000" dirty="0"/>
              <a:t>Slack</a:t>
            </a:r>
            <a:r>
              <a:rPr lang="ja-JP" altLang="en-US" sz="2000"/>
              <a:t>にチームを作り、運営していく</a:t>
            </a:r>
            <a:endParaRPr lang="en-US" altLang="ja-JP" sz="2000" dirty="0"/>
          </a:p>
          <a:p>
            <a:r>
              <a:rPr lang="ja-JP" altLang="en-US" sz="2000"/>
              <a:t>　　　　 ②アンケート結果を基に、項目を決める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lang="ja-JP" altLang="en-US" sz="2000"/>
              <a:t>作成者：チーフレジデント、同僚に協力をしてもらう</a:t>
            </a:r>
            <a:endParaRPr lang="en-US" altLang="ja-JP" sz="2000" dirty="0"/>
          </a:p>
          <a:p>
            <a:r>
              <a:rPr lang="ja-JP" altLang="en-US" sz="2000"/>
              <a:t>　</a:t>
            </a:r>
            <a:r>
              <a:rPr lang="en-US" altLang="ja-JP" sz="2000" dirty="0"/>
              <a:t>※</a:t>
            </a:r>
            <a:r>
              <a:rPr lang="ja-JP" altLang="en-US" sz="2000"/>
              <a:t>同僚が外病院に行くことも多く、協力を得られにくいことも・・・。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lang="ja-JP" altLang="en-US" sz="2000"/>
              <a:t>内容：アンケート結果より作成する</a:t>
            </a:r>
            <a:endParaRPr lang="en-US" altLang="ja-JP" sz="2000" dirty="0"/>
          </a:p>
          <a:p>
            <a:r>
              <a:rPr lang="ja-JP" altLang="en-US" sz="2000"/>
              <a:t>　　　　 ベッドサイドやカルテで見えてくる</a:t>
            </a:r>
            <a:endParaRPr lang="en-US" altLang="ja-JP" sz="2000" dirty="0"/>
          </a:p>
          <a:p>
            <a:r>
              <a:rPr lang="ja-JP" altLang="en-US" sz="2000"/>
              <a:t>　　　　 研修医に求められる教育到達度を参考にする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lang="ja-JP" altLang="en-US" sz="2000"/>
              <a:t>その他：作ったらすぐにシェアする</a:t>
            </a:r>
            <a:endParaRPr lang="en-US" altLang="ja-JP" sz="2000" dirty="0"/>
          </a:p>
          <a:p>
            <a:r>
              <a:rPr lang="ja-JP" altLang="en-US" sz="2000"/>
              <a:t>　　　　　 既存のレクチャーを利用する</a:t>
            </a:r>
            <a:endParaRPr lang="en-US" altLang="ja-JP" sz="2000" dirty="0"/>
          </a:p>
          <a:p>
            <a:r>
              <a:rPr lang="ja-JP" altLang="en-US" sz="2000"/>
              <a:t>　　　　　 夜間に見極めるべきか分類する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C6E975F-0C8E-0444-AEA3-4D4BC3363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6484682"/>
            <a:ext cx="4067944" cy="38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矢印 3">
            <a:extLst>
              <a:ext uri="{FF2B5EF4-FFF2-40B4-BE49-F238E27FC236}">
                <a16:creationId xmlns:a16="http://schemas.microsoft.com/office/drawing/2014/main" id="{34C1F534-E88B-8444-B4B5-8B459F742CFD}"/>
              </a:ext>
            </a:extLst>
          </p:cNvPr>
          <p:cNvSpPr/>
          <p:nvPr/>
        </p:nvSpPr>
        <p:spPr>
          <a:xfrm>
            <a:off x="251520" y="684448"/>
            <a:ext cx="7344816" cy="83480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/>
              <a:t>Time line</a:t>
            </a:r>
            <a:endParaRPr kumimoji="1" lang="ja-JP" altLang="en-US" sz="3200" b="1"/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FA23EEC7-6927-7944-9B63-1DD4E41EF9AA}"/>
              </a:ext>
            </a:extLst>
          </p:cNvPr>
          <p:cNvSpPr/>
          <p:nvPr/>
        </p:nvSpPr>
        <p:spPr>
          <a:xfrm>
            <a:off x="7668344" y="306846"/>
            <a:ext cx="1319810" cy="148871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成果発表</a:t>
            </a:r>
            <a:endParaRPr kumimoji="1" lang="en-US" altLang="ja-JP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6156EA6-C171-9445-9D5A-A2D534393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639" y="6141443"/>
            <a:ext cx="5705157" cy="71655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E44611C-0E51-094A-98DE-92312E4C5AD1}"/>
              </a:ext>
            </a:extLst>
          </p:cNvPr>
          <p:cNvSpPr txBox="1"/>
          <p:nvPr/>
        </p:nvSpPr>
        <p:spPr>
          <a:xfrm>
            <a:off x="107504" y="99674"/>
            <a:ext cx="334418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200" b="1"/>
              <a:t>プロジェクトの進行</a:t>
            </a: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572BFF8C-BD86-C14D-B728-BF40E56BD2A4}"/>
              </a:ext>
            </a:extLst>
          </p:cNvPr>
          <p:cNvSpPr/>
          <p:nvPr/>
        </p:nvSpPr>
        <p:spPr>
          <a:xfrm>
            <a:off x="1331639" y="1988840"/>
            <a:ext cx="2071707" cy="20882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/>
              <a:t>2019</a:t>
            </a:r>
            <a:r>
              <a:rPr kumimoji="1" lang="ja-JP" altLang="en-US"/>
              <a:t>年</a:t>
            </a:r>
            <a:r>
              <a:rPr lang="en-US" altLang="ja-JP" dirty="0"/>
              <a:t>3</a:t>
            </a:r>
            <a:r>
              <a:rPr kumimoji="1" lang="ja-JP" altLang="en-US"/>
              <a:t>月</a:t>
            </a:r>
            <a:endParaRPr kumimoji="1" lang="en-US" altLang="ja-JP" dirty="0"/>
          </a:p>
          <a:p>
            <a:pPr algn="ctr"/>
            <a:r>
              <a:rPr lang="ja-JP" altLang="en-US"/>
              <a:t>・ニーズ調査</a:t>
            </a:r>
            <a:endParaRPr lang="en-US" altLang="ja-JP" dirty="0"/>
          </a:p>
          <a:p>
            <a:pPr algn="ctr"/>
            <a:r>
              <a:rPr lang="ja-JP" altLang="en-US"/>
              <a:t>・初期取得目標調査</a:t>
            </a:r>
            <a:endParaRPr lang="en-US" altLang="ja-JP" dirty="0"/>
          </a:p>
          <a:p>
            <a:pPr algn="ctr"/>
            <a:r>
              <a:rPr lang="ja-JP" altLang="en-US"/>
              <a:t>・メンバー決定</a:t>
            </a:r>
            <a:endParaRPr lang="en-US" altLang="ja-JP" dirty="0"/>
          </a:p>
          <a:p>
            <a:pPr algn="ctr"/>
            <a:r>
              <a:rPr lang="en-US" altLang="ja-JP" dirty="0"/>
              <a:t>(</a:t>
            </a:r>
            <a:r>
              <a:rPr lang="ja-JP" altLang="en-US"/>
              <a:t>シニア</a:t>
            </a:r>
            <a:r>
              <a:rPr lang="en-US" altLang="ja-JP" dirty="0"/>
              <a:t>)</a:t>
            </a:r>
          </a:p>
          <a:p>
            <a:pPr algn="ctr"/>
            <a:r>
              <a:rPr lang="ja-JP" altLang="en-US"/>
              <a:t>・チェックシステム</a:t>
            </a:r>
            <a:endParaRPr lang="en-US" altLang="ja-JP" dirty="0"/>
          </a:p>
          <a:p>
            <a:pPr algn="ctr"/>
            <a:r>
              <a:rPr lang="ja-JP" altLang="en-US"/>
              <a:t>・テンプレート作成</a:t>
            </a:r>
            <a:endParaRPr lang="en-US" altLang="ja-JP" dirty="0"/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2E597CDF-764B-7C47-80B1-D9ADE327ED29}"/>
              </a:ext>
            </a:extLst>
          </p:cNvPr>
          <p:cNvSpPr/>
          <p:nvPr/>
        </p:nvSpPr>
        <p:spPr>
          <a:xfrm>
            <a:off x="3651649" y="2007212"/>
            <a:ext cx="1584176" cy="20882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r>
              <a:rPr lang="en-US" altLang="ja-JP" dirty="0"/>
              <a:t>2019</a:t>
            </a:r>
            <a:r>
              <a:rPr lang="ja-JP" altLang="en-US"/>
              <a:t>年</a:t>
            </a:r>
            <a:r>
              <a:rPr lang="en-US" altLang="ja-JP" dirty="0"/>
              <a:t>5</a:t>
            </a:r>
            <a:r>
              <a:rPr lang="ja-JP" altLang="en-US"/>
              <a:t>月に項目、テンプレの決定、アンケートの実施</a:t>
            </a:r>
          </a:p>
          <a:p>
            <a:pPr algn="ctr"/>
            <a:r>
              <a:rPr lang="ja-JP" altLang="en-US"/>
              <a:t>→作成開始</a:t>
            </a:r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ja-JP" altLang="en-US"/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CFD3A812-10A1-6E40-9D35-D4D12E80D1EC}"/>
              </a:ext>
            </a:extLst>
          </p:cNvPr>
          <p:cNvSpPr/>
          <p:nvPr/>
        </p:nvSpPr>
        <p:spPr>
          <a:xfrm>
            <a:off x="5484129" y="1988840"/>
            <a:ext cx="1584176" cy="20882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2019</a:t>
            </a:r>
            <a:r>
              <a:rPr lang="ja-JP" altLang="en-US"/>
              <a:t>年</a:t>
            </a:r>
            <a:r>
              <a:rPr lang="en-US" altLang="ja-JP" dirty="0"/>
              <a:t>6</a:t>
            </a:r>
            <a:r>
              <a:rPr lang="ja-JP" altLang="en-US"/>
              <a:t>月</a:t>
            </a:r>
            <a:endParaRPr lang="en-US" altLang="ja-JP" dirty="0"/>
          </a:p>
          <a:p>
            <a:pPr algn="ctr"/>
            <a:r>
              <a:rPr lang="ja-JP" altLang="en-US"/>
              <a:t>・作成後の問題についてディスカッションをする</a:t>
            </a:r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AF5A97C-A2AD-8446-B3BC-D86F5FA03873}"/>
              </a:ext>
            </a:extLst>
          </p:cNvPr>
          <p:cNvSpPr txBox="1"/>
          <p:nvPr/>
        </p:nvSpPr>
        <p:spPr>
          <a:xfrm>
            <a:off x="179009" y="2574289"/>
            <a:ext cx="1297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プロジェク</a:t>
            </a:r>
            <a:r>
              <a:rPr lang="ja-JP" altLang="en-US"/>
              <a:t>ト</a:t>
            </a:r>
            <a:endParaRPr lang="en-US" altLang="ja-JP" dirty="0"/>
          </a:p>
          <a:p>
            <a:r>
              <a:rPr kumimoji="1" lang="ja-JP" altLang="en-US"/>
              <a:t>自体の進行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8870763-0B8C-E741-802D-650D84037576}"/>
              </a:ext>
            </a:extLst>
          </p:cNvPr>
          <p:cNvSpPr txBox="1"/>
          <p:nvPr/>
        </p:nvSpPr>
        <p:spPr>
          <a:xfrm>
            <a:off x="107504" y="4653136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プロジェクト進行自体の</a:t>
            </a:r>
            <a:endParaRPr kumimoji="1" lang="en-US" altLang="ja-JP" dirty="0"/>
          </a:p>
          <a:p>
            <a:r>
              <a:rPr kumimoji="1" lang="ja-JP" altLang="en-US"/>
              <a:t>の中間報告や評価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8D666E-9825-F743-A145-9F8ABB8B8CDC}"/>
              </a:ext>
            </a:extLst>
          </p:cNvPr>
          <p:cNvSpPr txBox="1"/>
          <p:nvPr/>
        </p:nvSpPr>
        <p:spPr>
          <a:xfrm>
            <a:off x="1471389" y="4653136"/>
            <a:ext cx="18044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4</a:t>
            </a:r>
            <a:r>
              <a:rPr kumimoji="1" lang="ja-JP" altLang="en-US"/>
              <a:t>月に</a:t>
            </a:r>
            <a:r>
              <a:rPr kumimoji="1" lang="en-US" altLang="ja-JP" dirty="0"/>
              <a:t>Web</a:t>
            </a:r>
            <a:r>
              <a:rPr kumimoji="1" lang="ja-JP" altLang="en-US"/>
              <a:t>ミーティングで共有→内容のブラッシュアップ、アンケートの決定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63582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B6E2C3E-5C27-7747-9410-AA53C3318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6396630"/>
            <a:ext cx="3995936" cy="46137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978F925-E760-7C46-A0C4-31FBDFA4C08B}"/>
              </a:ext>
            </a:extLst>
          </p:cNvPr>
          <p:cNvSpPr txBox="1"/>
          <p:nvPr/>
        </p:nvSpPr>
        <p:spPr>
          <a:xfrm>
            <a:off x="107504" y="188640"/>
            <a:ext cx="269657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3200" b="1" dirty="0"/>
              <a:t>Future </a:t>
            </a:r>
            <a:r>
              <a:rPr kumimoji="1" lang="en-US" altLang="ja-JP" sz="3200" b="1" dirty="0"/>
              <a:t>Plan</a:t>
            </a:r>
            <a:endParaRPr kumimoji="1" lang="ja-JP" altLang="en-US" sz="3200" b="1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3412ED1-D002-364B-8D78-EBBD407028A7}"/>
              </a:ext>
            </a:extLst>
          </p:cNvPr>
          <p:cNvSpPr txBox="1"/>
          <p:nvPr/>
        </p:nvSpPr>
        <p:spPr>
          <a:xfrm>
            <a:off x="683568" y="2644170"/>
            <a:ext cx="67569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/>
              <a:t>・学会での発表を目指していく</a:t>
            </a:r>
            <a:endParaRPr lang="en-US" altLang="ja-JP" sz="3200" b="1" dirty="0"/>
          </a:p>
          <a:p>
            <a:r>
              <a:rPr kumimoji="1" lang="ja-JP" altLang="en-US" sz="3200" b="1"/>
              <a:t>・翌々年度もレクチャーの蓄積をしていく</a:t>
            </a:r>
            <a:endParaRPr kumimoji="1" lang="en-US" altLang="ja-JP" sz="3200" b="1" dirty="0"/>
          </a:p>
          <a:p>
            <a:r>
              <a:rPr lang="ja-JP" altLang="en-US" sz="3200" b="1"/>
              <a:t>・全国での共有の輪を広げていく</a:t>
            </a:r>
            <a:endParaRPr kumimoji="1" lang="ja-JP" altLang="en-US" sz="3200"/>
          </a:p>
        </p:txBody>
      </p:sp>
    </p:spTree>
    <p:extLst>
      <p:ext uri="{BB962C8B-B14F-4D97-AF65-F5344CB8AC3E}">
        <p14:creationId xmlns:p14="http://schemas.microsoft.com/office/powerpoint/2010/main" val="3869286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CCF87E3-78BA-E741-9195-69BD67706B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145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フレッシュ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ユーザー定義 2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512E3D87718F34CB835B9AFF235DF6B" ma:contentTypeVersion="0" ma:contentTypeDescription="新しいドキュメントを作成します。" ma:contentTypeScope="" ma:versionID="e9f7021cb9d53a9be158abb4954180f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8926bda343549689b476e4dfdcfc21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B828DF-7B30-4FE6-9227-C15FAA213D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08CD41-E64B-469D-8D80-BE214AC90A66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1308CD5-8870-45B0-95AF-28751953E6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3811</TotalTime>
  <Words>433</Words>
  <Application>Microsoft Macintosh PowerPoint</Application>
  <PresentationFormat>画面に合わせる (4:3)</PresentationFormat>
  <Paragraphs>105</Paragraphs>
  <Slides>11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Meiryo UI</vt:lpstr>
      <vt:lpstr>ＭＳ Ｐゴシック</vt:lpstr>
      <vt:lpstr>メイリオ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新規プロジェクトを検討する際の8項目</vt:lpstr>
    </vt:vector>
  </TitlesOfParts>
  <Company>聖路加国際大学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呼吸器・膠原病科合同カンファ  症例提示①</dc:title>
  <dc:creator>LA135194</dc:creator>
  <cp:lastModifiedBy>片桐 欧</cp:lastModifiedBy>
  <cp:revision>128</cp:revision>
  <dcterms:created xsi:type="dcterms:W3CDTF">2018-09-24T11:03:30Z</dcterms:created>
  <dcterms:modified xsi:type="dcterms:W3CDTF">2019-02-23T08:37:06Z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0x010100C512E3D87718F34CB835B9AFF235DF6B</vt:lpwstr>
  </property>
</Properties>
</file>